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0"/>
  </p:notesMasterIdLst>
  <p:sldIdLst>
    <p:sldId id="257" r:id="rId2"/>
    <p:sldId id="258" r:id="rId3"/>
    <p:sldId id="259" r:id="rId4"/>
    <p:sldId id="260" r:id="rId5"/>
    <p:sldId id="261" r:id="rId6"/>
    <p:sldId id="262" r:id="rId7"/>
    <p:sldId id="263" r:id="rId8"/>
    <p:sldId id="264" r:id="rId9"/>
    <p:sldId id="265" r:id="rId10"/>
    <p:sldId id="297" r:id="rId11"/>
    <p:sldId id="266" r:id="rId12"/>
    <p:sldId id="267" r:id="rId13"/>
    <p:sldId id="268" r:id="rId14"/>
    <p:sldId id="269" r:id="rId15"/>
    <p:sldId id="270" r:id="rId16"/>
    <p:sldId id="271" r:id="rId17"/>
    <p:sldId id="272" r:id="rId18"/>
    <p:sldId id="273" r:id="rId19"/>
    <p:sldId id="276" r:id="rId20"/>
    <p:sldId id="277" r:id="rId21"/>
    <p:sldId id="278" r:id="rId22"/>
    <p:sldId id="279" r:id="rId23"/>
    <p:sldId id="296" r:id="rId24"/>
    <p:sldId id="280" r:id="rId25"/>
    <p:sldId id="281" r:id="rId26"/>
    <p:sldId id="282" r:id="rId27"/>
    <p:sldId id="283" r:id="rId28"/>
    <p:sldId id="284" r:id="rId29"/>
    <p:sldId id="299" r:id="rId30"/>
    <p:sldId id="298" r:id="rId31"/>
    <p:sldId id="300" r:id="rId32"/>
    <p:sldId id="286" r:id="rId33"/>
    <p:sldId id="287" r:id="rId34"/>
    <p:sldId id="288" r:id="rId35"/>
    <p:sldId id="289" r:id="rId36"/>
    <p:sldId id="301" r:id="rId37"/>
    <p:sldId id="302" r:id="rId38"/>
    <p:sldId id="309" r:id="rId39"/>
    <p:sldId id="290" r:id="rId40"/>
    <p:sldId id="303" r:id="rId41"/>
    <p:sldId id="293" r:id="rId42"/>
    <p:sldId id="291" r:id="rId43"/>
    <p:sldId id="295" r:id="rId44"/>
    <p:sldId id="306" r:id="rId45"/>
    <p:sldId id="305" r:id="rId46"/>
    <p:sldId id="307" r:id="rId47"/>
    <p:sldId id="308" r:id="rId48"/>
    <p:sldId id="310" r:id="rId4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0"/>
  </p:normalViewPr>
  <p:slideViewPr>
    <p:cSldViewPr>
      <p:cViewPr varScale="1">
        <p:scale>
          <a:sx n="119" d="100"/>
          <a:sy n="119" d="100"/>
        </p:scale>
        <p:origin x="130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D60C90-C4C5-43DA-8D12-44D75F243862}" type="datetimeFigureOut">
              <a:rPr lang="fr-FR" smtClean="0"/>
              <a:t>26/06/2018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FA7CE-DA8D-4BBC-92E4-9ED80A7FBDF3}" type="slidenum">
              <a:rPr lang="fr-FR" smtClean="0"/>
              <a:t>‹N°›</a:t>
            </a:fld>
            <a:endParaRPr lang="fr-FR"/>
          </a:p>
        </p:txBody>
      </p:sp>
    </p:spTree>
    <p:extLst>
      <p:ext uri="{BB962C8B-B14F-4D97-AF65-F5344CB8AC3E}">
        <p14:creationId xmlns:p14="http://schemas.microsoft.com/office/powerpoint/2010/main" val="2692284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Espace réservé de l'image des diapositives 1"/>
          <p:cNvSpPr>
            <a:spLocks noGrp="1" noRot="1" noChangeAspect="1" noTextEdit="1"/>
          </p:cNvSpPr>
          <p:nvPr>
            <p:ph type="sldImg"/>
          </p:nvPr>
        </p:nvSpPr>
        <p:spPr>
          <a:ln/>
        </p:spPr>
      </p:sp>
      <p:sp>
        <p:nvSpPr>
          <p:cNvPr id="225283" name="Espace réservé des commentaires 2"/>
          <p:cNvSpPr>
            <a:spLocks noGrp="1"/>
          </p:cNvSpPr>
          <p:nvPr>
            <p:ph type="body" idx="1"/>
          </p:nvPr>
        </p:nvSpPr>
        <p:spPr>
          <a:noFill/>
        </p:spPr>
        <p:txBody>
          <a:bodyPr/>
          <a:lstStyle/>
          <a:p>
            <a:pPr eaLnBrk="1" hangingPunct="1"/>
            <a:endParaRPr lang="fr-FR" altLang="fr-FR" smtClean="0">
              <a:latin typeface="Arial" pitchFamily="34" charset="0"/>
            </a:endParaRPr>
          </a:p>
        </p:txBody>
      </p:sp>
      <p:sp>
        <p:nvSpPr>
          <p:cNvPr id="225284" name="Espace réservé du numéro de diapositive 3"/>
          <p:cNvSpPr>
            <a:spLocks noGrp="1"/>
          </p:cNvSpPr>
          <p:nvPr>
            <p:ph type="sldNum" sz="quarter" idx="5"/>
          </p:nvPr>
        </p:nvSpPr>
        <p:spPr>
          <a:noFill/>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fld id="{B67F2DAB-891F-4366-B343-82A8A753B7D7}" type="slidenum">
              <a:rPr lang="fr-FR" altLang="fr-FR" sz="1200">
                <a:latin typeface="Arial" pitchFamily="34" charset="0"/>
              </a:rPr>
              <a:pPr eaLnBrk="1" hangingPunct="1"/>
              <a:t>3</a:t>
            </a:fld>
            <a:endParaRPr lang="fr-FR" altLang="fr-FR" sz="1200">
              <a:latin typeface="Arial" pitchFamily="34" charset="0"/>
            </a:endParaRPr>
          </a:p>
        </p:txBody>
      </p:sp>
    </p:spTree>
    <p:extLst>
      <p:ext uri="{BB962C8B-B14F-4D97-AF65-F5344CB8AC3E}">
        <p14:creationId xmlns:p14="http://schemas.microsoft.com/office/powerpoint/2010/main" val="2096634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Espace réservé de l'image des diapositives 1"/>
          <p:cNvSpPr>
            <a:spLocks noGrp="1" noRot="1" noChangeAspect="1" noTextEdit="1"/>
          </p:cNvSpPr>
          <p:nvPr>
            <p:ph type="sldImg"/>
          </p:nvPr>
        </p:nvSpPr>
        <p:spPr>
          <a:ln/>
        </p:spPr>
      </p:sp>
      <p:sp>
        <p:nvSpPr>
          <p:cNvPr id="239619" name="Espace réservé des commentaires 2"/>
          <p:cNvSpPr>
            <a:spLocks noGrp="1"/>
          </p:cNvSpPr>
          <p:nvPr>
            <p:ph type="body" idx="1"/>
          </p:nvPr>
        </p:nvSpPr>
        <p:spPr>
          <a:noFill/>
        </p:spPr>
        <p:txBody>
          <a:bodyPr/>
          <a:lstStyle/>
          <a:p>
            <a:pPr eaLnBrk="1" hangingPunct="1"/>
            <a:endParaRPr lang="fr-FR" altLang="fr-FR" smtClean="0">
              <a:latin typeface="Arial" pitchFamily="34" charset="0"/>
            </a:endParaRPr>
          </a:p>
        </p:txBody>
      </p:sp>
      <p:sp>
        <p:nvSpPr>
          <p:cNvPr id="239620" name="Espace réservé du numéro de diapositive 3"/>
          <p:cNvSpPr>
            <a:spLocks noGrp="1"/>
          </p:cNvSpPr>
          <p:nvPr>
            <p:ph type="sldNum" sz="quarter" idx="5"/>
          </p:nvPr>
        </p:nvSpPr>
        <p:spPr>
          <a:noFill/>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fld id="{07D796A3-683B-4873-A99B-E660428F4423}" type="slidenum">
              <a:rPr lang="fr-FR" altLang="fr-FR" sz="1200">
                <a:latin typeface="Arial" pitchFamily="34" charset="0"/>
              </a:rPr>
              <a:pPr eaLnBrk="1" hangingPunct="1"/>
              <a:t>34</a:t>
            </a:fld>
            <a:endParaRPr lang="fr-FR" altLang="fr-FR" sz="1200">
              <a:latin typeface="Arial" pitchFamily="34" charset="0"/>
            </a:endParaRPr>
          </a:p>
        </p:txBody>
      </p:sp>
    </p:spTree>
    <p:extLst>
      <p:ext uri="{BB962C8B-B14F-4D97-AF65-F5344CB8AC3E}">
        <p14:creationId xmlns:p14="http://schemas.microsoft.com/office/powerpoint/2010/main" val="623016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fld id="{86BC34B1-7094-4FE2-A4D1-E164DCD04C31}" type="slidenum">
              <a:rPr lang="fr-FR" altLang="fr-FR" sz="1200">
                <a:latin typeface="Arial" pitchFamily="34" charset="0"/>
              </a:rPr>
              <a:pPr eaLnBrk="1" hangingPunct="1"/>
              <a:t>38</a:t>
            </a:fld>
            <a:endParaRPr lang="fr-FR" altLang="fr-FR" sz="1200">
              <a:latin typeface="Arial" pitchFamily="34" charset="0"/>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p:spPr>
        <p:txBody>
          <a:bodyPr/>
          <a:lstStyle/>
          <a:p>
            <a:pPr eaLnBrk="1" hangingPunct="1"/>
            <a:endParaRPr lang="fr-FR" altLang="fr-FR" smtClean="0">
              <a:latin typeface="Arial" pitchFamily="34" charset="0"/>
            </a:endParaRPr>
          </a:p>
        </p:txBody>
      </p:sp>
    </p:spTree>
    <p:extLst>
      <p:ext uri="{BB962C8B-B14F-4D97-AF65-F5344CB8AC3E}">
        <p14:creationId xmlns:p14="http://schemas.microsoft.com/office/powerpoint/2010/main" val="2472171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fld id="{8985DE23-3AC6-423E-B43B-0F8DBD2155D2}" type="slidenum">
              <a:rPr lang="fr-FR" altLang="fr-FR" sz="1200">
                <a:latin typeface="Arial" pitchFamily="34" charset="0"/>
              </a:rPr>
              <a:pPr eaLnBrk="1" hangingPunct="1"/>
              <a:t>47</a:t>
            </a:fld>
            <a:endParaRPr lang="fr-FR" altLang="fr-FR" sz="1200">
              <a:latin typeface="Arial" pitchFamily="34" charset="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p:spPr>
        <p:txBody>
          <a:bodyPr/>
          <a:lstStyle/>
          <a:p>
            <a:pPr eaLnBrk="1" hangingPunct="1"/>
            <a:endParaRPr lang="fr-FR" altLang="fr-FR" smtClean="0">
              <a:latin typeface="Arial" pitchFamily="34" charset="0"/>
            </a:endParaRPr>
          </a:p>
        </p:txBody>
      </p:sp>
    </p:spTree>
    <p:extLst>
      <p:ext uri="{BB962C8B-B14F-4D97-AF65-F5344CB8AC3E}">
        <p14:creationId xmlns:p14="http://schemas.microsoft.com/office/powerpoint/2010/main" val="1488060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Espace réservé de l'image des diapositives 1"/>
          <p:cNvSpPr>
            <a:spLocks noGrp="1" noRot="1" noChangeAspect="1" noTextEdit="1"/>
          </p:cNvSpPr>
          <p:nvPr>
            <p:ph type="sldImg"/>
          </p:nvPr>
        </p:nvSpPr>
        <p:spPr>
          <a:ln/>
        </p:spPr>
      </p:sp>
      <p:sp>
        <p:nvSpPr>
          <p:cNvPr id="226307" name="Espace réservé des commentaires 2"/>
          <p:cNvSpPr>
            <a:spLocks noGrp="1"/>
          </p:cNvSpPr>
          <p:nvPr>
            <p:ph type="body" idx="1"/>
          </p:nvPr>
        </p:nvSpPr>
        <p:spPr>
          <a:noFill/>
        </p:spPr>
        <p:txBody>
          <a:bodyPr/>
          <a:lstStyle/>
          <a:p>
            <a:pPr eaLnBrk="1" hangingPunct="1"/>
            <a:endParaRPr lang="fr-FR" altLang="fr-FR" smtClean="0">
              <a:latin typeface="Arial" pitchFamily="34" charset="0"/>
            </a:endParaRPr>
          </a:p>
        </p:txBody>
      </p:sp>
      <p:sp>
        <p:nvSpPr>
          <p:cNvPr id="226308" name="Espace réservé du numéro de diapositive 3"/>
          <p:cNvSpPr>
            <a:spLocks noGrp="1"/>
          </p:cNvSpPr>
          <p:nvPr>
            <p:ph type="sldNum" sz="quarter" idx="5"/>
          </p:nvPr>
        </p:nvSpPr>
        <p:spPr>
          <a:noFill/>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fld id="{99B9F809-6A00-4283-8096-3BF01EB903C3}" type="slidenum">
              <a:rPr lang="fr-FR" altLang="fr-FR" sz="1200">
                <a:latin typeface="Arial" pitchFamily="34" charset="0"/>
              </a:rPr>
              <a:pPr eaLnBrk="1" hangingPunct="1"/>
              <a:t>4</a:t>
            </a:fld>
            <a:endParaRPr lang="fr-FR" altLang="fr-FR" sz="1200">
              <a:latin typeface="Arial" pitchFamily="34" charset="0"/>
            </a:endParaRPr>
          </a:p>
        </p:txBody>
      </p:sp>
    </p:spTree>
    <p:extLst>
      <p:ext uri="{BB962C8B-B14F-4D97-AF65-F5344CB8AC3E}">
        <p14:creationId xmlns:p14="http://schemas.microsoft.com/office/powerpoint/2010/main" val="2805556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Espace réservé de l'image des diapositives 1"/>
          <p:cNvSpPr>
            <a:spLocks noGrp="1" noRot="1" noChangeAspect="1" noTextEdit="1"/>
          </p:cNvSpPr>
          <p:nvPr>
            <p:ph type="sldImg"/>
          </p:nvPr>
        </p:nvSpPr>
        <p:spPr>
          <a:ln/>
        </p:spPr>
      </p:sp>
      <p:sp>
        <p:nvSpPr>
          <p:cNvPr id="227331" name="Espace réservé des commentaires 2"/>
          <p:cNvSpPr>
            <a:spLocks noGrp="1"/>
          </p:cNvSpPr>
          <p:nvPr>
            <p:ph type="body" idx="1"/>
          </p:nvPr>
        </p:nvSpPr>
        <p:spPr>
          <a:noFill/>
        </p:spPr>
        <p:txBody>
          <a:bodyPr/>
          <a:lstStyle/>
          <a:p>
            <a:pPr eaLnBrk="1" hangingPunct="1"/>
            <a:endParaRPr lang="fr-FR" altLang="fr-FR" smtClean="0">
              <a:latin typeface="Arial" pitchFamily="34" charset="0"/>
            </a:endParaRPr>
          </a:p>
        </p:txBody>
      </p:sp>
      <p:sp>
        <p:nvSpPr>
          <p:cNvPr id="227332" name="Espace réservé du numéro de diapositive 3"/>
          <p:cNvSpPr>
            <a:spLocks noGrp="1"/>
          </p:cNvSpPr>
          <p:nvPr>
            <p:ph type="sldNum" sz="quarter" idx="5"/>
          </p:nvPr>
        </p:nvSpPr>
        <p:spPr>
          <a:noFill/>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fld id="{31F924C0-38DA-4DD5-A6E0-A17289A93EBA}" type="slidenum">
              <a:rPr lang="fr-FR" altLang="fr-FR" sz="1200">
                <a:latin typeface="Arial" pitchFamily="34" charset="0"/>
              </a:rPr>
              <a:pPr eaLnBrk="1" hangingPunct="1"/>
              <a:t>5</a:t>
            </a:fld>
            <a:endParaRPr lang="fr-FR" altLang="fr-FR" sz="1200">
              <a:latin typeface="Arial" pitchFamily="34" charset="0"/>
            </a:endParaRPr>
          </a:p>
        </p:txBody>
      </p:sp>
    </p:spTree>
    <p:extLst>
      <p:ext uri="{BB962C8B-B14F-4D97-AF65-F5344CB8AC3E}">
        <p14:creationId xmlns:p14="http://schemas.microsoft.com/office/powerpoint/2010/main" val="1315898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fld id="{52E0E84A-366D-4A27-AECA-12C7AA670016}" type="slidenum">
              <a:rPr lang="fr-FR" altLang="fr-FR" sz="1200">
                <a:latin typeface="Arial" pitchFamily="34" charset="0"/>
              </a:rPr>
              <a:pPr eaLnBrk="1" hangingPunct="1"/>
              <a:t>6</a:t>
            </a:fld>
            <a:endParaRPr lang="fr-FR" altLang="fr-FR" sz="1200">
              <a:latin typeface="Arial" pitchFamily="34" charset="0"/>
            </a:endParaRPr>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p:spPr>
        <p:txBody>
          <a:bodyPr/>
          <a:lstStyle/>
          <a:p>
            <a:pPr eaLnBrk="1" hangingPunct="1"/>
            <a:endParaRPr lang="fr-FR" altLang="fr-FR" smtClean="0">
              <a:latin typeface="Arial" pitchFamily="34" charset="0"/>
            </a:endParaRPr>
          </a:p>
        </p:txBody>
      </p:sp>
    </p:spTree>
    <p:extLst>
      <p:ext uri="{BB962C8B-B14F-4D97-AF65-F5344CB8AC3E}">
        <p14:creationId xmlns:p14="http://schemas.microsoft.com/office/powerpoint/2010/main" val="534758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Espace réservé de l'image des diapositives 1"/>
          <p:cNvSpPr>
            <a:spLocks noGrp="1" noRot="1" noChangeAspect="1" noTextEdit="1"/>
          </p:cNvSpPr>
          <p:nvPr>
            <p:ph type="sldImg"/>
          </p:nvPr>
        </p:nvSpPr>
        <p:spPr>
          <a:ln/>
        </p:spPr>
      </p:sp>
      <p:sp>
        <p:nvSpPr>
          <p:cNvPr id="229379" name="Espace réservé des commentaires 2"/>
          <p:cNvSpPr>
            <a:spLocks noGrp="1"/>
          </p:cNvSpPr>
          <p:nvPr>
            <p:ph type="body" idx="1"/>
          </p:nvPr>
        </p:nvSpPr>
        <p:spPr>
          <a:noFill/>
        </p:spPr>
        <p:txBody>
          <a:bodyPr/>
          <a:lstStyle/>
          <a:p>
            <a:pPr eaLnBrk="1" hangingPunct="1"/>
            <a:endParaRPr lang="fr-FR" altLang="fr-FR" smtClean="0">
              <a:latin typeface="Arial" pitchFamily="34" charset="0"/>
            </a:endParaRPr>
          </a:p>
        </p:txBody>
      </p:sp>
      <p:sp>
        <p:nvSpPr>
          <p:cNvPr id="229380" name="Espace réservé du numéro de diapositive 3"/>
          <p:cNvSpPr>
            <a:spLocks noGrp="1"/>
          </p:cNvSpPr>
          <p:nvPr>
            <p:ph type="sldNum" sz="quarter" idx="5"/>
          </p:nvPr>
        </p:nvSpPr>
        <p:spPr>
          <a:noFill/>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fld id="{8F5E4FEC-4C45-4C62-9720-F532795A025E}" type="slidenum">
              <a:rPr lang="fr-FR" altLang="fr-FR" sz="1200">
                <a:latin typeface="Arial" pitchFamily="34" charset="0"/>
              </a:rPr>
              <a:pPr eaLnBrk="1" hangingPunct="1"/>
              <a:t>7</a:t>
            </a:fld>
            <a:endParaRPr lang="fr-FR" altLang="fr-FR" sz="1200">
              <a:latin typeface="Arial" pitchFamily="34" charset="0"/>
            </a:endParaRPr>
          </a:p>
        </p:txBody>
      </p:sp>
    </p:spTree>
    <p:extLst>
      <p:ext uri="{BB962C8B-B14F-4D97-AF65-F5344CB8AC3E}">
        <p14:creationId xmlns:p14="http://schemas.microsoft.com/office/powerpoint/2010/main" val="3594160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fld id="{53A00016-E077-45BB-B92E-0E4B071528D7}" type="slidenum">
              <a:rPr lang="fr-FR" altLang="fr-FR" sz="1200">
                <a:latin typeface="Arial" pitchFamily="34" charset="0"/>
              </a:rPr>
              <a:pPr eaLnBrk="1" hangingPunct="1"/>
              <a:t>8</a:t>
            </a:fld>
            <a:endParaRPr lang="fr-FR" altLang="fr-FR" sz="1200">
              <a:latin typeface="Arial" pitchFamily="34" charset="0"/>
            </a:endParaRPr>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p:spPr>
        <p:txBody>
          <a:bodyPr/>
          <a:lstStyle/>
          <a:p>
            <a:pPr eaLnBrk="1" hangingPunct="1"/>
            <a:endParaRPr lang="fr-FR" altLang="fr-FR" smtClean="0">
              <a:latin typeface="Arial" pitchFamily="34" charset="0"/>
            </a:endParaRPr>
          </a:p>
        </p:txBody>
      </p:sp>
    </p:spTree>
    <p:extLst>
      <p:ext uri="{BB962C8B-B14F-4D97-AF65-F5344CB8AC3E}">
        <p14:creationId xmlns:p14="http://schemas.microsoft.com/office/powerpoint/2010/main" val="3638169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Espace réservé de l'image des diapositives 1"/>
          <p:cNvSpPr>
            <a:spLocks noGrp="1" noRot="1" noChangeAspect="1" noTextEdit="1"/>
          </p:cNvSpPr>
          <p:nvPr>
            <p:ph type="sldImg"/>
          </p:nvPr>
        </p:nvSpPr>
        <p:spPr>
          <a:ln/>
        </p:spPr>
      </p:sp>
      <p:sp>
        <p:nvSpPr>
          <p:cNvPr id="234499" name="Espace réservé des commentaires 2"/>
          <p:cNvSpPr>
            <a:spLocks noGrp="1"/>
          </p:cNvSpPr>
          <p:nvPr>
            <p:ph type="body" idx="1"/>
          </p:nvPr>
        </p:nvSpPr>
        <p:spPr>
          <a:noFill/>
        </p:spPr>
        <p:txBody>
          <a:bodyPr/>
          <a:lstStyle/>
          <a:p>
            <a:pPr eaLnBrk="1" hangingPunct="1"/>
            <a:endParaRPr lang="fr-FR" altLang="fr-FR" smtClean="0">
              <a:latin typeface="Arial" pitchFamily="34" charset="0"/>
            </a:endParaRPr>
          </a:p>
        </p:txBody>
      </p:sp>
      <p:sp>
        <p:nvSpPr>
          <p:cNvPr id="234500" name="Espace réservé du numéro de diapositive 3"/>
          <p:cNvSpPr>
            <a:spLocks noGrp="1"/>
          </p:cNvSpPr>
          <p:nvPr>
            <p:ph type="sldNum" sz="quarter" idx="5"/>
          </p:nvPr>
        </p:nvSpPr>
        <p:spPr>
          <a:noFill/>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fld id="{F277374A-275E-428B-8B73-38B66CA86A8D}" type="slidenum">
              <a:rPr lang="fr-FR" altLang="fr-FR" sz="1200">
                <a:latin typeface="Arial" pitchFamily="34" charset="0"/>
              </a:rPr>
              <a:pPr eaLnBrk="1" hangingPunct="1"/>
              <a:t>16</a:t>
            </a:fld>
            <a:endParaRPr lang="fr-FR" altLang="fr-FR" sz="1200">
              <a:latin typeface="Arial" pitchFamily="34" charset="0"/>
            </a:endParaRPr>
          </a:p>
        </p:txBody>
      </p:sp>
    </p:spTree>
    <p:extLst>
      <p:ext uri="{BB962C8B-B14F-4D97-AF65-F5344CB8AC3E}">
        <p14:creationId xmlns:p14="http://schemas.microsoft.com/office/powerpoint/2010/main" val="260295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fld id="{EC14366A-EF6B-4B9F-96F3-2D1B1A9082D4}" type="slidenum">
              <a:rPr lang="fr-FR" altLang="fr-FR" sz="1200">
                <a:latin typeface="Arial" pitchFamily="34" charset="0"/>
              </a:rPr>
              <a:pPr eaLnBrk="1" hangingPunct="1"/>
              <a:t>23</a:t>
            </a:fld>
            <a:endParaRPr lang="fr-FR" altLang="fr-FR" sz="1200">
              <a:latin typeface="Arial" pitchFamily="34"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pPr eaLnBrk="1" hangingPunct="1"/>
            <a:r>
              <a:rPr lang="fr-FR" altLang="fr-FR" dirty="0" smtClean="0">
                <a:latin typeface="Arial" pitchFamily="34" charset="0"/>
              </a:rPr>
              <a:t>Non existence de baignoire et donc l’usage des sels de bain est réinterprété à travers l’usage de la douche: on suspend les sels dans un sac sous la pomme de couche ou en faisant fondre les sels dans une bassine </a:t>
            </a:r>
          </a:p>
        </p:txBody>
      </p:sp>
    </p:spTree>
    <p:extLst>
      <p:ext uri="{BB962C8B-B14F-4D97-AF65-F5344CB8AC3E}">
        <p14:creationId xmlns:p14="http://schemas.microsoft.com/office/powerpoint/2010/main" val="1685190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fld id="{42499171-1E1C-496E-A3CA-F393AF2B3E79}" type="slidenum">
              <a:rPr lang="fr-FR" altLang="fr-FR" sz="1200">
                <a:latin typeface="Arial" pitchFamily="34" charset="0"/>
              </a:rPr>
              <a:pPr eaLnBrk="1" hangingPunct="1"/>
              <a:t>33</a:t>
            </a:fld>
            <a:endParaRPr lang="fr-FR" altLang="fr-FR" sz="1200">
              <a:latin typeface="Arial" pitchFamily="34" charset="0"/>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p:spPr>
        <p:txBody>
          <a:bodyPr/>
          <a:lstStyle/>
          <a:p>
            <a:pPr eaLnBrk="1" hangingPunct="1"/>
            <a:endParaRPr lang="fr-FR" altLang="fr-FR" smtClean="0">
              <a:latin typeface="Arial" pitchFamily="34" charset="0"/>
            </a:endParaRPr>
          </a:p>
        </p:txBody>
      </p:sp>
    </p:spTree>
    <p:extLst>
      <p:ext uri="{BB962C8B-B14F-4D97-AF65-F5344CB8AC3E}">
        <p14:creationId xmlns:p14="http://schemas.microsoft.com/office/powerpoint/2010/main" val="351758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p:txBody>
          <a:bodyPr/>
          <a:lstStyle/>
          <a:p>
            <a:fld id="{82787DF6-751C-48C4-A0CD-A92EC5E5F7EB}" type="datetimeFigureOut">
              <a:rPr lang="fr-FR" smtClean="0"/>
              <a:t>26/06/2018</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04FD332F-F565-46EB-A8A3-27AE84A921B0}" type="slidenum">
              <a:rPr lang="fr-FR" smtClean="0"/>
              <a:t>‹N°›</a:t>
            </a:fld>
            <a:endParaRPr lang="fr-F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2787DF6-751C-48C4-A0CD-A92EC5E5F7EB}" type="datetimeFigureOut">
              <a:rPr lang="fr-FR" smtClean="0"/>
              <a:t>26/06/2018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FD332F-F565-46EB-A8A3-27AE84A921B0}"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2787DF6-751C-48C4-A0CD-A92EC5E5F7EB}" type="datetimeFigureOut">
              <a:rPr lang="fr-FR" smtClean="0"/>
              <a:t>26/06/2018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FD332F-F565-46EB-A8A3-27AE84A921B0}" type="slidenum">
              <a:rPr lang="fr-FR" smtClean="0"/>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1150938" y="214313"/>
            <a:ext cx="7793037" cy="1462087"/>
          </a:xfrm>
        </p:spPr>
        <p:txBody>
          <a:bodyPr/>
          <a:lstStyle/>
          <a:p>
            <a:r>
              <a:rPr lang="fr-FR" smtClean="0"/>
              <a:t>Modifiez le style du titre</a:t>
            </a:r>
            <a:endParaRPr lang="fr-FR"/>
          </a:p>
        </p:txBody>
      </p:sp>
      <p:sp>
        <p:nvSpPr>
          <p:cNvPr id="3" name="Espace réservé du contenu 2"/>
          <p:cNvSpPr>
            <a:spLocks noGrp="1"/>
          </p:cNvSpPr>
          <p:nvPr>
            <p:ph sz="quarter" idx="1"/>
          </p:nvPr>
        </p:nvSpPr>
        <p:spPr>
          <a:xfrm>
            <a:off x="1182688" y="2017713"/>
            <a:ext cx="38100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5145088" y="2017713"/>
            <a:ext cx="38100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1182688" y="4151313"/>
            <a:ext cx="38100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5145088" y="4151313"/>
            <a:ext cx="38100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1162050" y="6243638"/>
            <a:ext cx="1905000" cy="457200"/>
          </a:xfrm>
        </p:spPr>
        <p:txBody>
          <a:bodyPr/>
          <a:lstStyle>
            <a:lvl1pPr>
              <a:defRPr/>
            </a:lvl1pPr>
          </a:lstStyle>
          <a:p>
            <a:pPr>
              <a:defRPr/>
            </a:pPr>
            <a:endParaRPr lang="fr-FR" altLang="fr-FR"/>
          </a:p>
        </p:txBody>
      </p:sp>
      <p:sp>
        <p:nvSpPr>
          <p:cNvPr id="8" name="Espace réservé du pied de page 7"/>
          <p:cNvSpPr>
            <a:spLocks noGrp="1"/>
          </p:cNvSpPr>
          <p:nvPr>
            <p:ph type="ftr" sz="quarter" idx="11"/>
          </p:nvPr>
        </p:nvSpPr>
        <p:spPr>
          <a:xfrm>
            <a:off x="3657600" y="6243638"/>
            <a:ext cx="2895600" cy="457200"/>
          </a:xfrm>
        </p:spPr>
        <p:txBody>
          <a:bodyPr/>
          <a:lstStyle>
            <a:lvl1pPr>
              <a:defRPr/>
            </a:lvl1pPr>
          </a:lstStyle>
          <a:p>
            <a:pPr>
              <a:defRPr/>
            </a:pPr>
            <a:endParaRPr lang="fr-FR" altLang="fr-FR"/>
          </a:p>
        </p:txBody>
      </p:sp>
      <p:sp>
        <p:nvSpPr>
          <p:cNvPr id="9" name="Espace réservé du numéro de diapositive 8"/>
          <p:cNvSpPr>
            <a:spLocks noGrp="1"/>
          </p:cNvSpPr>
          <p:nvPr>
            <p:ph type="sldNum" sz="quarter" idx="12"/>
          </p:nvPr>
        </p:nvSpPr>
        <p:spPr>
          <a:xfrm>
            <a:off x="7042150" y="6243638"/>
            <a:ext cx="1905000" cy="457200"/>
          </a:xfrm>
        </p:spPr>
        <p:txBody>
          <a:bodyPr/>
          <a:lstStyle>
            <a:lvl1pPr>
              <a:defRPr/>
            </a:lvl1pPr>
          </a:lstStyle>
          <a:p>
            <a:pPr>
              <a:defRPr/>
            </a:pPr>
            <a:fld id="{F09371C7-3136-4449-80AA-8AD9368DECA2}" type="slidenum">
              <a:rPr lang="fr-FR" altLang="fr-FR"/>
              <a:pPr>
                <a:defRPr/>
              </a:pPr>
              <a:t>‹N°›</a:t>
            </a:fld>
            <a:endParaRPr lang="fr-FR" altLang="fr-FR"/>
          </a:p>
        </p:txBody>
      </p:sp>
    </p:spTree>
    <p:extLst>
      <p:ext uri="{BB962C8B-B14F-4D97-AF65-F5344CB8AC3E}">
        <p14:creationId xmlns:p14="http://schemas.microsoft.com/office/powerpoint/2010/main" val="317361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82787DF6-751C-48C4-A0CD-A92EC5E5F7EB}" type="datetimeFigureOut">
              <a:rPr lang="fr-FR" smtClean="0"/>
              <a:t>26/06/2018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FD332F-F565-46EB-A8A3-27AE84A921B0}" type="slidenum">
              <a:rPr lang="fr-FR" smtClean="0"/>
              <a:t>‹N°›</a:t>
            </a:fld>
            <a:endParaRPr lang="fr-F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82787DF6-751C-48C4-A0CD-A92EC5E5F7EB}" type="datetimeFigureOut">
              <a:rPr lang="fr-FR" smtClean="0"/>
              <a:t>26/06/2018</a:t>
            </a:fld>
            <a:endParaRPr lang="fr-FR"/>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04FD332F-F565-46EB-A8A3-27AE84A921B0}"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82787DF6-751C-48C4-A0CD-A92EC5E5F7EB}" type="datetimeFigureOut">
              <a:rPr lang="fr-FR" smtClean="0"/>
              <a:t>26/06/2018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FD332F-F565-46EB-A8A3-27AE84A921B0}" type="slidenum">
              <a:rPr lang="fr-FR" smtClean="0"/>
              <a:t>‹N°›</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7" name="Espace réservé de la date 6"/>
          <p:cNvSpPr>
            <a:spLocks noGrp="1"/>
          </p:cNvSpPr>
          <p:nvPr>
            <p:ph type="dt" sz="half" idx="10"/>
          </p:nvPr>
        </p:nvSpPr>
        <p:spPr/>
        <p:txBody>
          <a:bodyPr/>
          <a:lstStyle/>
          <a:p>
            <a:fld id="{82787DF6-751C-48C4-A0CD-A92EC5E5F7EB}" type="datetimeFigureOut">
              <a:rPr lang="fr-FR" smtClean="0"/>
              <a:t>26/06/2018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4FD332F-F565-46EB-A8A3-27AE84A921B0}" type="slidenum">
              <a:rPr lang="fr-FR" smtClean="0"/>
              <a:t>‹N°›</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82787DF6-751C-48C4-A0CD-A92EC5E5F7EB}" type="datetimeFigureOut">
              <a:rPr lang="fr-FR" smtClean="0"/>
              <a:t>26/06/2018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4FD332F-F565-46EB-A8A3-27AE84A921B0}"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2787DF6-751C-48C4-A0CD-A92EC5E5F7EB}" type="datetimeFigureOut">
              <a:rPr lang="fr-FR" smtClean="0"/>
              <a:t>26/06/2018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4FD332F-F565-46EB-A8A3-27AE84A921B0}"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82787DF6-751C-48C4-A0CD-A92EC5E5F7EB}" type="datetimeFigureOut">
              <a:rPr lang="fr-FR" smtClean="0"/>
              <a:t>26/06/2018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FD332F-F565-46EB-A8A3-27AE84A921B0}" type="slidenum">
              <a:rPr lang="fr-FR" smtClean="0"/>
              <a:t>‹N°›</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Modifiez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82787DF6-751C-48C4-A0CD-A92EC5E5F7EB}" type="datetimeFigureOut">
              <a:rPr lang="fr-FR" smtClean="0"/>
              <a:t>26/06/2018</a:t>
            </a:fld>
            <a:endParaRPr lang="fr-FR"/>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a:p>
        </p:txBody>
      </p:sp>
      <p:sp>
        <p:nvSpPr>
          <p:cNvPr id="7" name="Espace réservé du numéro de diapositive 6"/>
          <p:cNvSpPr>
            <a:spLocks noGrp="1"/>
          </p:cNvSpPr>
          <p:nvPr>
            <p:ph type="sldNum" sz="quarter" idx="12"/>
          </p:nvPr>
        </p:nvSpPr>
        <p:spPr>
          <a:xfrm>
            <a:off x="146304" y="6208776"/>
            <a:ext cx="457200" cy="457200"/>
          </a:xfrm>
        </p:spPr>
        <p:txBody>
          <a:bodyPr/>
          <a:lstStyle/>
          <a:p>
            <a:fld id="{04FD332F-F565-46EB-A8A3-27AE84A921B0}" type="slidenum">
              <a:rPr lang="fr-FR" smtClean="0"/>
              <a:t>‹N°›</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2787DF6-751C-48C4-A0CD-A92EC5E5F7EB}" type="datetimeFigureOut">
              <a:rPr lang="fr-FR" smtClean="0"/>
              <a:t>26/06/2018</a:t>
            </a:fld>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4FD332F-F565-46EB-A8A3-27AE84A921B0}"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argonautes.fr/"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127.0.0.1:4664/redir?url=file://\\192.168.1.200\daize\8+-+PHOTOS\AMIS\Xiao+Min\XMY+photo.JPG?event_id=161326&amp;schema_id=5&amp;q=yang+xiao+min+filetype:jpg&amp;src=1&amp;schema=5&amp;s=kosyxk_mWEzSE2IHNE4TaAohZB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gss.revues.org/docannexe/image/1381/img-1.jp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2.xml"/><Relationship Id="rId5" Type="http://schemas.openxmlformats.org/officeDocument/2006/relationships/image" Target="../media/image31.jpe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 Id="rId5" Type="http://schemas.openxmlformats.org/officeDocument/2006/relationships/image" Target="../media/image35.jpeg"/><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xml"/><Relationship Id="rId5" Type="http://schemas.openxmlformats.org/officeDocument/2006/relationships/image" Target="../media/image39.jpeg"/><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2.xml"/><Relationship Id="rId4" Type="http://schemas.openxmlformats.org/officeDocument/2006/relationships/image" Target="../media/image51.jpeg"/></Relationships>
</file>

<file path=ppt/slides/_rels/slide3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upload.wikimedia.org/wikipedia/commons/b/b2/Mercator_1569.png"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2.xml"/><Relationship Id="rId5" Type="http://schemas.openxmlformats.org/officeDocument/2006/relationships/image" Target="../media/image63.jpeg"/><Relationship Id="rId4" Type="http://schemas.openxmlformats.org/officeDocument/2006/relationships/image" Target="../media/image62.jpeg"/></Relationships>
</file>

<file path=ppt/slides/_rels/slide4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51.jpeg"/><Relationship Id="rId1" Type="http://schemas.openxmlformats.org/officeDocument/2006/relationships/slideLayout" Target="../slideLayouts/slideLayout12.xml"/><Relationship Id="rId5" Type="http://schemas.openxmlformats.org/officeDocument/2006/relationships/image" Target="../media/image66.jpeg"/><Relationship Id="rId4" Type="http://schemas.openxmlformats.org/officeDocument/2006/relationships/image" Target="../media/image65.jpeg"/></Relationships>
</file>

<file path=ppt/slides/_rels/slide4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2.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12.xml"/><Relationship Id="rId5" Type="http://schemas.openxmlformats.org/officeDocument/2006/relationships/image" Target="../media/image75.jpeg"/><Relationship Id="rId4" Type="http://schemas.openxmlformats.org/officeDocument/2006/relationships/image" Target="../media/image74.jpeg"/></Relationships>
</file>

<file path=ppt/slides/_rels/slide4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8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971600" y="3212976"/>
            <a:ext cx="7992888" cy="3312368"/>
          </a:xfrm>
        </p:spPr>
        <p:txBody>
          <a:bodyPr>
            <a:normAutofit/>
          </a:bodyPr>
          <a:lstStyle/>
          <a:p>
            <a:pPr fontAlgn="auto">
              <a:lnSpc>
                <a:spcPct val="80000"/>
              </a:lnSpc>
              <a:spcAft>
                <a:spcPts val="0"/>
              </a:spcAft>
              <a:defRPr/>
            </a:pPr>
            <a:r>
              <a:rPr lang="zh-CN" altLang="en-US" sz="3600" dirty="0" smtClean="0"/>
              <a:t>多米尼克</a:t>
            </a:r>
            <a:r>
              <a:rPr lang="en-US" altLang="zh-CN" sz="3600" dirty="0" smtClean="0"/>
              <a:t>·</a:t>
            </a:r>
            <a:r>
              <a:rPr lang="zh-CN" altLang="en-US" sz="3600" dirty="0" smtClean="0"/>
              <a:t>戴泽</a:t>
            </a:r>
            <a:r>
              <a:rPr lang="fr-FR" altLang="fr-FR" sz="3600" dirty="0" smtClean="0"/>
              <a:t>, </a:t>
            </a:r>
            <a:r>
              <a:rPr lang="zh-CN" altLang="en-US" sz="3600" dirty="0" smtClean="0"/>
              <a:t>人类学家，索邦大学，巴黎五大，巴黎索邦西岱联合大学教授</a:t>
            </a:r>
            <a:endParaRPr lang="en-US" altLang="zh-CN" sz="3600" dirty="0" smtClean="0"/>
          </a:p>
          <a:p>
            <a:pPr fontAlgn="auto">
              <a:lnSpc>
                <a:spcPct val="80000"/>
              </a:lnSpc>
              <a:spcAft>
                <a:spcPts val="0"/>
              </a:spcAft>
              <a:defRPr/>
            </a:pPr>
            <a:r>
              <a:rPr lang="fr-FR" altLang="fr-FR" sz="3600" dirty="0" smtClean="0">
                <a:hlinkClick r:id="rId2"/>
              </a:rPr>
              <a:t>www.argonautes.fr</a:t>
            </a:r>
            <a:endParaRPr lang="fr-FR" altLang="fr-FR" sz="3600" dirty="0" smtClean="0"/>
          </a:p>
          <a:p>
            <a:pPr fontAlgn="auto">
              <a:lnSpc>
                <a:spcPct val="80000"/>
              </a:lnSpc>
              <a:spcAft>
                <a:spcPts val="0"/>
              </a:spcAft>
              <a:defRPr/>
            </a:pPr>
            <a:endParaRPr lang="fr-FR" altLang="fr-FR" sz="3600" dirty="0" smtClean="0"/>
          </a:p>
          <a:p>
            <a:pPr>
              <a:lnSpc>
                <a:spcPct val="80000"/>
              </a:lnSpc>
              <a:defRPr/>
            </a:pPr>
            <a:r>
              <a:rPr lang="zh-CN" altLang="en-US" sz="3600" b="1" dirty="0" smtClean="0"/>
              <a:t>杨小敏</a:t>
            </a:r>
            <a:r>
              <a:rPr lang="fr-FR" altLang="fr-FR" sz="3600" b="1" dirty="0" smtClean="0"/>
              <a:t>, </a:t>
            </a:r>
            <a:r>
              <a:rPr lang="zh-CN" altLang="en-US" sz="3600" b="1" dirty="0" smtClean="0"/>
              <a:t>社会学博士</a:t>
            </a:r>
            <a:endParaRPr lang="fr-FR" altLang="fr-FR" sz="3600" dirty="0" smtClean="0"/>
          </a:p>
          <a:p>
            <a:pPr>
              <a:lnSpc>
                <a:spcPct val="80000"/>
              </a:lnSpc>
              <a:defRPr/>
            </a:pPr>
            <a:r>
              <a:rPr lang="zh-CN" altLang="en-US" sz="3600" dirty="0" smtClean="0"/>
              <a:t>中国广州广外西语学院法语系讲师</a:t>
            </a:r>
            <a:endParaRPr lang="fr-FR" altLang="fr-FR" sz="3600" dirty="0"/>
          </a:p>
        </p:txBody>
      </p:sp>
      <p:sp>
        <p:nvSpPr>
          <p:cNvPr id="2" name="Titre 1"/>
          <p:cNvSpPr>
            <a:spLocks noGrp="1"/>
          </p:cNvSpPr>
          <p:nvPr>
            <p:ph type="ctrTitle"/>
          </p:nvPr>
        </p:nvSpPr>
        <p:spPr>
          <a:xfrm>
            <a:off x="1043608" y="1484784"/>
            <a:ext cx="7772400" cy="1470025"/>
          </a:xfrm>
        </p:spPr>
        <p:txBody>
          <a:bodyPr>
            <a:noAutofit/>
          </a:bodyPr>
          <a:lstStyle/>
          <a:p>
            <a:r>
              <a:rPr lang="zh-CN" altLang="en-US" sz="2800" i="1" dirty="0" smtClean="0"/>
              <a:t>美在中国的人类学研究</a:t>
            </a:r>
            <a:r>
              <a:rPr lang="fr-FR" sz="2800" dirty="0" smtClean="0"/>
              <a:t/>
            </a:r>
            <a:br>
              <a:rPr lang="fr-FR" sz="2800" dirty="0" smtClean="0"/>
            </a:br>
            <a:r>
              <a:rPr lang="zh-CN" altLang="en-US" sz="2800" dirty="0" smtClean="0"/>
              <a:t>通过</a:t>
            </a:r>
            <a:r>
              <a:rPr lang="fr-FR" sz="2800" dirty="0" smtClean="0"/>
              <a:t>1997</a:t>
            </a:r>
            <a:r>
              <a:rPr lang="zh-CN" altLang="en-US" sz="2800" dirty="0" smtClean="0"/>
              <a:t>年到</a:t>
            </a:r>
            <a:r>
              <a:rPr lang="en-US" altLang="zh-CN" sz="2800" dirty="0" smtClean="0"/>
              <a:t>2014</a:t>
            </a:r>
            <a:r>
              <a:rPr lang="zh-CN" altLang="en-US" sz="2800" dirty="0" smtClean="0"/>
              <a:t>年间对记忆、身体护理和化妆的研究了解中国身体之美的动因</a:t>
            </a:r>
            <a:endParaRPr lang="fr-FR" sz="2000" dirty="0"/>
          </a:p>
        </p:txBody>
      </p:sp>
      <p:pic>
        <p:nvPicPr>
          <p:cNvPr id="4199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77072"/>
            <a:ext cx="1306428" cy="1236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http://127.0.0.1:4664/thumbnail?id=6%5Fpy33VxrCInD%5F%5Fv%5F%5F&amp;s=8otIA8Sn8Gaj-1BuPhNJm9QZoDM">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5861837"/>
            <a:ext cx="1296144" cy="891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138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Autofit/>
          </a:bodyPr>
          <a:lstStyle/>
          <a:p>
            <a:r>
              <a:rPr lang="zh-CN" altLang="en-US" sz="2400" dirty="0" smtClean="0"/>
              <a:t>关于美的表现和行为的历史回顾</a:t>
            </a:r>
            <a:r>
              <a:rPr lang="fr-FR" sz="2400" dirty="0" smtClean="0"/>
              <a:t>: 1966</a:t>
            </a:r>
            <a:r>
              <a:rPr lang="zh-CN" altLang="en-US" sz="2400" dirty="0" smtClean="0"/>
              <a:t>年到</a:t>
            </a:r>
            <a:r>
              <a:rPr lang="en-US" altLang="zh-CN" sz="2400" dirty="0" smtClean="0"/>
              <a:t>1976</a:t>
            </a:r>
            <a:r>
              <a:rPr lang="zh-CN" altLang="en-US" sz="2400" dirty="0" smtClean="0"/>
              <a:t>年的文化大革命期间几乎全部消失</a:t>
            </a:r>
            <a:endParaRPr lang="fr-FR" sz="2400" dirty="0"/>
          </a:p>
        </p:txBody>
      </p:sp>
      <p:sp>
        <p:nvSpPr>
          <p:cNvPr id="4" name="Espace réservé du texte 3"/>
          <p:cNvSpPr>
            <a:spLocks noGrp="1"/>
          </p:cNvSpPr>
          <p:nvPr>
            <p:ph type="body" idx="1"/>
          </p:nvPr>
        </p:nvSpPr>
        <p:spPr/>
        <p:txBody>
          <a:bodyPr/>
          <a:lstStyle/>
          <a:p>
            <a:endParaRPr lang="fr-FR"/>
          </a:p>
        </p:txBody>
      </p:sp>
    </p:spTree>
    <p:extLst>
      <p:ext uri="{BB962C8B-B14F-4D97-AF65-F5344CB8AC3E}">
        <p14:creationId xmlns:p14="http://schemas.microsoft.com/office/powerpoint/2010/main" val="1659916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marL="274320" lvl="2" algn="l" rtl="0">
              <a:spcBef>
                <a:spcPct val="0"/>
              </a:spcBef>
            </a:pPr>
            <a:r>
              <a:rPr lang="zh-CN" altLang="en-US" sz="2400" kern="1200" dirty="0" smtClean="0">
                <a:solidFill>
                  <a:schemeClr val="tx2"/>
                </a:solidFill>
                <a:latin typeface="+mj-lt"/>
                <a:ea typeface="+mj-ea"/>
                <a:cs typeface="+mj-cs"/>
              </a:rPr>
              <a:t>在中国，美的整体表现：寻求身体和其自然及社会生态体系之间的和谐</a:t>
            </a:r>
            <a:endParaRPr lang="fr-FR" sz="2400" kern="1200" dirty="0">
              <a:solidFill>
                <a:schemeClr val="tx2"/>
              </a:solidFill>
              <a:latin typeface="+mj-lt"/>
              <a:ea typeface="+mj-ea"/>
              <a:cs typeface="+mj-cs"/>
            </a:endParaRPr>
          </a:p>
        </p:txBody>
      </p:sp>
      <p:sp>
        <p:nvSpPr>
          <p:cNvPr id="3" name="Espace réservé du contenu 2"/>
          <p:cNvSpPr>
            <a:spLocks noGrp="1"/>
          </p:cNvSpPr>
          <p:nvPr>
            <p:ph sz="quarter" idx="1"/>
          </p:nvPr>
        </p:nvSpPr>
        <p:spPr>
          <a:xfrm>
            <a:off x="323528" y="1447800"/>
            <a:ext cx="8363272" cy="5149552"/>
          </a:xfrm>
          <a:ln>
            <a:solidFill>
              <a:srgbClr val="0070C0"/>
            </a:solidFill>
          </a:ln>
        </p:spPr>
        <p:txBody>
          <a:bodyPr>
            <a:normAutofit fontScale="85000" lnSpcReduction="20000"/>
          </a:bodyPr>
          <a:lstStyle/>
          <a:p>
            <a:pPr lvl="1"/>
            <a:r>
              <a:rPr lang="zh-CN" altLang="en-US" dirty="0" smtClean="0"/>
              <a:t>中国的化妆由来已久，至少在中产阶级和城市人口中是这样的。</a:t>
            </a:r>
            <a:endParaRPr lang="en-US" altLang="zh-CN" dirty="0" smtClean="0"/>
          </a:p>
          <a:p>
            <a:pPr lvl="1"/>
            <a:r>
              <a:rPr lang="zh-CN" altLang="en-US" dirty="0" smtClean="0"/>
              <a:t>化妆是关于身体和美的传统观念中的一部分</a:t>
            </a:r>
            <a:endParaRPr lang="en-US" altLang="zh-CN" dirty="0" smtClean="0"/>
          </a:p>
          <a:p>
            <a:pPr lvl="1"/>
            <a:r>
              <a:rPr lang="zh-CN" altLang="en-US" dirty="0" smtClean="0"/>
              <a:t>美不局限于短期的美感</a:t>
            </a:r>
            <a:endParaRPr lang="en-US" altLang="zh-CN" dirty="0" smtClean="0"/>
          </a:p>
          <a:p>
            <a:pPr lvl="1"/>
            <a:r>
              <a:rPr lang="zh-CN" altLang="en-US" dirty="0" smtClean="0"/>
              <a:t>它反照出一种复杂的将以下因素糅合在一起的和谐：</a:t>
            </a:r>
            <a:endParaRPr lang="en-US" altLang="zh-CN" dirty="0" smtClean="0"/>
          </a:p>
          <a:p>
            <a:pPr lvl="1"/>
            <a:r>
              <a:rPr lang="zh-CN" altLang="en-US" dirty="0" smtClean="0"/>
              <a:t>自然、身体、食物、体力活动、道德，也就是在“道”（“道”字左偏旁意思是运动，右偏旁</a:t>
            </a:r>
            <a:r>
              <a:rPr lang="zh-CN" altLang="en-US" dirty="0"/>
              <a:t>的意思</a:t>
            </a:r>
            <a:r>
              <a:rPr lang="zh-CN" altLang="en-US" dirty="0" smtClean="0"/>
              <a:t>是来源）的意义上“</a:t>
            </a:r>
            <a:r>
              <a:rPr lang="zh-CN" altLang="en-US" dirty="0"/>
              <a:t>和情境高度一致的态度</a:t>
            </a:r>
            <a:endParaRPr lang="fr-FR" altLang="zh-CN" dirty="0"/>
          </a:p>
          <a:p>
            <a:pPr lvl="3"/>
            <a:r>
              <a:rPr lang="zh-CN" altLang="en-US" dirty="0"/>
              <a:t>见西里尔</a:t>
            </a:r>
            <a:r>
              <a:rPr lang="en-US" altLang="zh-CN" dirty="0"/>
              <a:t>·</a:t>
            </a:r>
            <a:r>
              <a:rPr lang="zh-CN" altLang="en-US" dirty="0"/>
              <a:t>扎瓦里， </a:t>
            </a:r>
            <a:r>
              <a:rPr lang="en-US" altLang="zh-CN" dirty="0"/>
              <a:t>《</a:t>
            </a:r>
            <a:r>
              <a:rPr lang="zh-CN" altLang="en-US" dirty="0"/>
              <a:t>三个中国智慧</a:t>
            </a:r>
            <a:r>
              <a:rPr lang="en-US" altLang="zh-CN" dirty="0"/>
              <a:t>》</a:t>
            </a:r>
            <a:r>
              <a:rPr lang="zh-CN" altLang="en-US" dirty="0"/>
              <a:t>，阿尔班</a:t>
            </a:r>
            <a:r>
              <a:rPr lang="en-US" altLang="zh-CN" dirty="0"/>
              <a:t>—</a:t>
            </a:r>
            <a:r>
              <a:rPr lang="zh-CN" altLang="en-US" dirty="0"/>
              <a:t>米歇尔出版社，</a:t>
            </a:r>
            <a:r>
              <a:rPr lang="en-US" altLang="zh-CN" dirty="0" smtClean="0"/>
              <a:t>2012</a:t>
            </a:r>
          </a:p>
          <a:p>
            <a:pPr lvl="3"/>
            <a:r>
              <a:rPr lang="zh-CN" altLang="en-US" i="1" dirty="0" smtClean="0"/>
              <a:t>（</a:t>
            </a:r>
            <a:r>
              <a:rPr lang="fr-FR" altLang="zh-CN" dirty="0"/>
              <a:t>Cyrille Javary,  </a:t>
            </a:r>
            <a:r>
              <a:rPr lang="fr-FR" altLang="zh-CN" i="1" dirty="0"/>
              <a:t>Les trois sagesses chinoises</a:t>
            </a:r>
            <a:r>
              <a:rPr lang="fr-FR" altLang="zh-CN" dirty="0"/>
              <a:t>, Albin-Michel, </a:t>
            </a:r>
            <a:r>
              <a:rPr lang="fr-FR" altLang="zh-CN" dirty="0" smtClean="0"/>
              <a:t>2012</a:t>
            </a:r>
            <a:r>
              <a:rPr lang="zh-CN" altLang="en-US" i="1" dirty="0" smtClean="0"/>
              <a:t>）</a:t>
            </a:r>
            <a:endParaRPr lang="fr-FR" altLang="zh-CN" dirty="0"/>
          </a:p>
          <a:p>
            <a:pPr lvl="2"/>
            <a:r>
              <a:rPr lang="zh-CN" altLang="en-US" dirty="0" smtClean="0"/>
              <a:t>它也部分的反照出财富，水和金鱼是财富的标志，在很多餐馆和房子里都有鱼缸</a:t>
            </a:r>
            <a:endParaRPr lang="en-US" altLang="zh-CN" dirty="0" smtClean="0"/>
          </a:p>
          <a:p>
            <a:pPr lvl="3"/>
            <a:r>
              <a:rPr lang="zh-CN" altLang="en-US" dirty="0" smtClean="0"/>
              <a:t>而且这一切是长期的</a:t>
            </a:r>
            <a:endParaRPr lang="en-US" altLang="zh-CN" dirty="0" smtClean="0"/>
          </a:p>
          <a:p>
            <a:pPr lvl="3"/>
            <a:r>
              <a:rPr lang="zh-CN" altLang="en-US" dirty="0" smtClean="0"/>
              <a:t>比如说在我们在中国的采访中，我们发现对于一些见效特别快的药物和美容产品，人们往往持怀疑态度</a:t>
            </a:r>
            <a:endParaRPr lang="en-US" altLang="zh-CN" dirty="0" smtClean="0"/>
          </a:p>
          <a:p>
            <a:pPr lvl="3"/>
            <a:r>
              <a:rPr lang="zh-CN" altLang="en-US" dirty="0" smtClean="0"/>
              <a:t>打扮和化妆在</a:t>
            </a:r>
            <a:r>
              <a:rPr lang="en-US" altLang="zh-CN" dirty="0" smtClean="0"/>
              <a:t>1966</a:t>
            </a:r>
            <a:r>
              <a:rPr lang="zh-CN" altLang="en-US" dirty="0" smtClean="0"/>
              <a:t>年到</a:t>
            </a:r>
            <a:r>
              <a:rPr lang="en-US" altLang="zh-CN" dirty="0" smtClean="0"/>
              <a:t>1976</a:t>
            </a:r>
            <a:r>
              <a:rPr lang="zh-CN" altLang="en-US" dirty="0" smtClean="0"/>
              <a:t>年的文革期间全部消失，除了话剧演员</a:t>
            </a:r>
            <a:endParaRPr lang="en-US" altLang="zh-CN" dirty="0" smtClean="0"/>
          </a:p>
          <a:p>
            <a:pPr lvl="1"/>
            <a:r>
              <a:rPr lang="zh-CN" altLang="en-US" dirty="0" smtClean="0"/>
              <a:t>从</a:t>
            </a:r>
            <a:r>
              <a:rPr lang="en-US" altLang="zh-CN" dirty="0" smtClean="0"/>
              <a:t>1980</a:t>
            </a:r>
            <a:r>
              <a:rPr lang="zh-CN" altLang="en-US" dirty="0" smtClean="0"/>
              <a:t>年开始，</a:t>
            </a:r>
            <a:r>
              <a:rPr lang="zh-CN" altLang="en-US" dirty="0"/>
              <a:t>特别是</a:t>
            </a:r>
            <a:r>
              <a:rPr lang="en-US" altLang="zh-CN" dirty="0"/>
              <a:t>1995</a:t>
            </a:r>
            <a:r>
              <a:rPr lang="zh-CN" altLang="en-US" dirty="0"/>
              <a:t>年，</a:t>
            </a:r>
            <a:r>
              <a:rPr lang="zh-CN" altLang="en-US" dirty="0" smtClean="0"/>
              <a:t>在西方企业的推动下，它们又重新出现了，首先在上层阶级中，今天拓展到中产阶级。但似乎在下层民众和大部分的农民阶层却还没太发展起来。</a:t>
            </a:r>
            <a:endParaRPr lang="en-US" altLang="zh-CN" dirty="0" smtClean="0"/>
          </a:p>
          <a:p>
            <a:pPr lvl="1"/>
            <a:r>
              <a:rPr lang="zh-CN" altLang="en-US" b="1" dirty="0" smtClean="0"/>
              <a:t>中国式的美丽会西化吗？</a:t>
            </a:r>
            <a:endParaRPr lang="fr-FR" b="1" dirty="0" smtClean="0"/>
          </a:p>
        </p:txBody>
      </p:sp>
    </p:spTree>
    <p:extLst>
      <p:ext uri="{BB962C8B-B14F-4D97-AF65-F5344CB8AC3E}">
        <p14:creationId xmlns:p14="http://schemas.microsoft.com/office/powerpoint/2010/main" val="3957135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79512" y="116632"/>
            <a:ext cx="7772400" cy="1143000"/>
          </a:xfrm>
        </p:spPr>
        <p:txBody>
          <a:bodyPr>
            <a:noAutofit/>
          </a:bodyPr>
          <a:lstStyle/>
          <a:p>
            <a:r>
              <a:rPr lang="fr-FR" sz="2000" dirty="0" smtClean="0"/>
              <a:t>1949</a:t>
            </a:r>
            <a:r>
              <a:rPr lang="zh-CN" altLang="en-US" sz="2000" dirty="0" smtClean="0"/>
              <a:t>前</a:t>
            </a:r>
            <a:r>
              <a:rPr lang="fr-FR" sz="2000" dirty="0" smtClean="0"/>
              <a:t> : </a:t>
            </a:r>
            <a:r>
              <a:rPr lang="zh-CN" altLang="en-US" sz="2000" dirty="0" smtClean="0"/>
              <a:t>一张证明有身体护理</a:t>
            </a:r>
            <a:r>
              <a:rPr lang="zh-CN" altLang="en-US" sz="2000" dirty="0"/>
              <a:t>、化妆（照片左边的梳妆盒</a:t>
            </a:r>
            <a:r>
              <a:rPr lang="zh-CN" altLang="en-US" sz="2000" dirty="0" smtClean="0"/>
              <a:t>）和梳头行为存在的照片</a:t>
            </a:r>
            <a:r>
              <a:rPr lang="fr-FR" sz="2000" dirty="0" smtClean="0"/>
              <a:t> (</a:t>
            </a:r>
            <a:r>
              <a:rPr lang="zh-CN" altLang="en-US" sz="2000" dirty="0" smtClean="0"/>
              <a:t>来自网络</a:t>
            </a:r>
            <a:r>
              <a:rPr lang="fr-FR" sz="2000" dirty="0" smtClean="0"/>
              <a:t>)</a:t>
            </a:r>
            <a:endParaRPr lang="fr-FR" sz="2000" dirty="0"/>
          </a:p>
        </p:txBody>
      </p:sp>
      <p:pic>
        <p:nvPicPr>
          <p:cNvPr id="1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5580112" y="1255565"/>
            <a:ext cx="2766469" cy="4147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6" descr="http://www.chine-informations.com/images/upload2/femme%20chinoise.jp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bwMode="auto">
          <a:xfrm>
            <a:off x="1115616" y="1340768"/>
            <a:ext cx="3079111" cy="3918870"/>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1187624" y="5301208"/>
            <a:ext cx="7806137" cy="923330"/>
          </a:xfrm>
          <a:prstGeom prst="rect">
            <a:avLst/>
          </a:prstGeom>
          <a:noFill/>
        </p:spPr>
        <p:txBody>
          <a:bodyPr wrap="square" rtlCol="0">
            <a:spAutoFit/>
          </a:bodyPr>
          <a:lstStyle/>
          <a:p>
            <a:pPr lvl="1" algn="r"/>
            <a:r>
              <a:rPr lang="zh-CN" altLang="en-US" dirty="0" smtClean="0"/>
              <a:t>对古典美的现代诠释</a:t>
            </a:r>
            <a:r>
              <a:rPr lang="fr-FR" dirty="0" smtClean="0"/>
              <a:t>: </a:t>
            </a:r>
            <a:r>
              <a:rPr lang="zh-CN" altLang="en-US" dirty="0" smtClean="0"/>
              <a:t>她身上有着传统的美的标志，大眼睛（心灵的窗口），白皙皮肤，锥子下巴，鹅蛋脸，乌黑的头发和小巧的手</a:t>
            </a:r>
            <a:endParaRPr lang="fr-FR" dirty="0" smtClean="0"/>
          </a:p>
          <a:p>
            <a:pPr lvl="1" algn="r"/>
            <a:r>
              <a:rPr lang="fr-FR" dirty="0" smtClean="0"/>
              <a:t>cf. http</a:t>
            </a:r>
            <a:r>
              <a:rPr lang="fr-FR" dirty="0"/>
              <a:t>://lesailesdelamour.over-blog.com/article-peinture-chinoise-65969529.html</a:t>
            </a:r>
          </a:p>
        </p:txBody>
      </p:sp>
    </p:spTree>
    <p:extLst>
      <p:ext uri="{BB962C8B-B14F-4D97-AF65-F5344CB8AC3E}">
        <p14:creationId xmlns:p14="http://schemas.microsoft.com/office/powerpoint/2010/main" val="2527412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3406" y="0"/>
            <a:ext cx="7772400" cy="1143000"/>
          </a:xfrm>
        </p:spPr>
        <p:txBody>
          <a:bodyPr>
            <a:noAutofit/>
          </a:bodyPr>
          <a:lstStyle/>
          <a:p>
            <a:r>
              <a:rPr lang="zh-CN" altLang="en-US" sz="1600" dirty="0" smtClean="0"/>
              <a:t>在</a:t>
            </a:r>
            <a:r>
              <a:rPr lang="en-US" altLang="zh-CN" sz="1600" dirty="0" smtClean="0"/>
              <a:t>1966</a:t>
            </a:r>
            <a:r>
              <a:rPr lang="zh-CN" altLang="en-US" sz="1600" dirty="0" smtClean="0"/>
              <a:t>到</a:t>
            </a:r>
            <a:r>
              <a:rPr lang="en-US" altLang="zh-CN" sz="1600" dirty="0" smtClean="0"/>
              <a:t>1976</a:t>
            </a:r>
            <a:r>
              <a:rPr lang="zh-CN" altLang="en-US" sz="1600" dirty="0" smtClean="0"/>
              <a:t>年的文革期间，化妆似乎消失了，取而代之的是一些灰暗的颜色，除了在一些政治宣传画中，人民的美体现在“红扑扑”的脸蛋上，而“苍白”的脸色则是和资产阶级相连的：美具有政治意义</a:t>
            </a:r>
            <a:endParaRPr lang="fr-FR" sz="1600" dirty="0"/>
          </a:p>
        </p:txBody>
      </p:sp>
      <p:sp>
        <p:nvSpPr>
          <p:cNvPr id="9" name="Espace réservé du contenu 8"/>
          <p:cNvSpPr>
            <a:spLocks noGrp="1"/>
          </p:cNvSpPr>
          <p:nvPr>
            <p:ph sz="quarter" idx="1"/>
          </p:nvPr>
        </p:nvSpPr>
        <p:spPr/>
        <p:txBody>
          <a:bodyPr/>
          <a:lstStyle/>
          <a:p>
            <a:endParaRPr lang="fr-FR"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196752"/>
            <a:ext cx="5113613"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61707" y="5013176"/>
            <a:ext cx="8974789" cy="1477328"/>
          </a:xfrm>
          <a:prstGeom prst="rect">
            <a:avLst/>
          </a:prstGeom>
          <a:noFill/>
        </p:spPr>
        <p:txBody>
          <a:bodyPr wrap="square" rtlCol="0">
            <a:spAutoFit/>
          </a:bodyPr>
          <a:lstStyle/>
          <a:p>
            <a:r>
              <a:rPr lang="zh-CN" altLang="en-US" sz="1200" b="1" dirty="0" smtClean="0"/>
              <a:t>电子引文</a:t>
            </a:r>
            <a:endParaRPr lang="en-US" altLang="zh-CN" sz="1200" b="1" dirty="0" smtClean="0"/>
          </a:p>
          <a:p>
            <a:r>
              <a:rPr lang="zh-CN" altLang="en-US" sz="1200" dirty="0"/>
              <a:t>让</a:t>
            </a:r>
            <a:r>
              <a:rPr lang="en-US" altLang="zh-CN" sz="1200" dirty="0"/>
              <a:t>-</a:t>
            </a:r>
            <a:r>
              <a:rPr lang="zh-CN" altLang="en-US" sz="1200" dirty="0"/>
              <a:t>巴蒂斯特</a:t>
            </a:r>
            <a:r>
              <a:rPr lang="en-US" altLang="zh-CN" sz="1200" dirty="0"/>
              <a:t>·</a:t>
            </a:r>
            <a:r>
              <a:rPr lang="zh-CN" altLang="en-US" sz="1200" dirty="0"/>
              <a:t>贝蒂埃， </a:t>
            </a:r>
            <a:r>
              <a:rPr lang="en-US" altLang="zh-CN" sz="1200" dirty="0"/>
              <a:t>《</a:t>
            </a:r>
            <a:r>
              <a:rPr lang="zh-CN" altLang="en-US" sz="1200" dirty="0"/>
              <a:t>性革命的中国的爱情与性别政策</a:t>
            </a:r>
            <a:r>
              <a:rPr lang="en-US" altLang="zh-CN" sz="1200" dirty="0"/>
              <a:t>》</a:t>
            </a:r>
            <a:r>
              <a:rPr lang="zh-CN" altLang="en-US" sz="1200" dirty="0"/>
              <a:t>，性别，性与社会（网上），</a:t>
            </a:r>
            <a:r>
              <a:rPr lang="en-US" altLang="zh-CN" sz="1200" dirty="0"/>
              <a:t>3</a:t>
            </a:r>
            <a:r>
              <a:rPr lang="zh-CN" altLang="en-US" sz="1200" dirty="0"/>
              <a:t>， </a:t>
            </a:r>
            <a:r>
              <a:rPr lang="en-US" altLang="zh-CN" sz="1200" dirty="0"/>
              <a:t>2010</a:t>
            </a:r>
            <a:r>
              <a:rPr lang="zh-CN" altLang="en-US" sz="1200" dirty="0"/>
              <a:t>年春，</a:t>
            </a:r>
            <a:r>
              <a:rPr lang="en-US" altLang="zh-CN" sz="1200" dirty="0"/>
              <a:t>2010</a:t>
            </a:r>
            <a:r>
              <a:rPr lang="zh-CN" altLang="en-US" sz="1200" dirty="0"/>
              <a:t>年</a:t>
            </a:r>
            <a:r>
              <a:rPr lang="en-US" altLang="zh-CN" sz="1200" dirty="0"/>
              <a:t>5</a:t>
            </a:r>
            <a:r>
              <a:rPr lang="zh-CN" altLang="en-US" sz="1200" dirty="0"/>
              <a:t>月</a:t>
            </a:r>
            <a:r>
              <a:rPr lang="en-US" altLang="zh-CN" sz="1200" dirty="0"/>
              <a:t>18</a:t>
            </a:r>
            <a:r>
              <a:rPr lang="zh-CN" altLang="en-US" sz="1200" dirty="0"/>
              <a:t>日放到网上，</a:t>
            </a:r>
            <a:r>
              <a:rPr lang="en-US" altLang="zh-CN" sz="1200" dirty="0"/>
              <a:t>2014</a:t>
            </a:r>
            <a:r>
              <a:rPr lang="zh-CN" altLang="en-US" sz="1200" dirty="0"/>
              <a:t>年</a:t>
            </a:r>
            <a:r>
              <a:rPr lang="en-US" altLang="zh-CN" sz="1200" dirty="0"/>
              <a:t>2</a:t>
            </a:r>
            <a:r>
              <a:rPr lang="zh-CN" altLang="en-US" sz="1200" dirty="0"/>
              <a:t>月</a:t>
            </a:r>
            <a:r>
              <a:rPr lang="en-US" altLang="zh-CN" sz="1200" dirty="0"/>
              <a:t>20</a:t>
            </a:r>
            <a:r>
              <a:rPr lang="zh-CN" altLang="en-US" sz="1200" dirty="0"/>
              <a:t>日查阅</a:t>
            </a:r>
            <a:r>
              <a:rPr lang="fr-FR" altLang="zh-CN" sz="1200" dirty="0"/>
              <a:t> </a:t>
            </a:r>
          </a:p>
          <a:p>
            <a:r>
              <a:rPr lang="fr-FR" sz="1200" b="1" dirty="0" smtClean="0"/>
              <a:t>Jean-Baptiste </a:t>
            </a:r>
            <a:r>
              <a:rPr lang="fr-FR" sz="1200" b="1" dirty="0"/>
              <a:t>Pettier</a:t>
            </a:r>
            <a:r>
              <a:rPr lang="fr-FR" sz="1200" dirty="0"/>
              <a:t>, « Politiques de l’amour et du sexe dans la Chine de la « révolution sexuelle » </a:t>
            </a:r>
            <a:r>
              <a:rPr lang="fr-FR" sz="1200" dirty="0" smtClean="0"/>
              <a:t>, </a:t>
            </a:r>
          </a:p>
          <a:p>
            <a:r>
              <a:rPr lang="fr-FR" sz="1200" i="1" dirty="0" smtClean="0"/>
              <a:t>Genre</a:t>
            </a:r>
            <a:r>
              <a:rPr lang="fr-FR" sz="1200" i="1" dirty="0"/>
              <a:t>, sexualité &amp; société</a:t>
            </a:r>
            <a:r>
              <a:rPr lang="fr-FR" sz="1200" dirty="0"/>
              <a:t> [En ligne], 3 | Printemps 2010, mis en ligne le 18 mai 2010, consulté le 20 février 2014</a:t>
            </a:r>
            <a:r>
              <a:rPr lang="fr-FR" sz="1200" dirty="0" smtClean="0"/>
              <a:t>.</a:t>
            </a:r>
          </a:p>
          <a:p>
            <a:r>
              <a:rPr lang="fr-FR" sz="1200" dirty="0" smtClean="0"/>
              <a:t>URL</a:t>
            </a:r>
            <a:r>
              <a:rPr lang="fr-FR" sz="1200" dirty="0"/>
              <a:t> : http://gss.revues.org/1381 ; DOI : 10.4000/gss.1381 </a:t>
            </a:r>
          </a:p>
          <a:p>
            <a:endParaRPr lang="fr-FR" dirty="0"/>
          </a:p>
        </p:txBody>
      </p:sp>
      <p:sp>
        <p:nvSpPr>
          <p:cNvPr id="7" name="ZoneTexte 6"/>
          <p:cNvSpPr txBox="1"/>
          <p:nvPr/>
        </p:nvSpPr>
        <p:spPr>
          <a:xfrm>
            <a:off x="6978388" y="2060848"/>
            <a:ext cx="1584176" cy="1477328"/>
          </a:xfrm>
          <a:prstGeom prst="rect">
            <a:avLst/>
          </a:prstGeom>
          <a:noFill/>
        </p:spPr>
        <p:txBody>
          <a:bodyPr wrap="square" rtlCol="0">
            <a:spAutoFit/>
          </a:bodyPr>
          <a:lstStyle/>
          <a:p>
            <a:r>
              <a:rPr lang="zh-CN" altLang="en-US" dirty="0" smtClean="0"/>
              <a:t>一张宣传画，推行通过晚婚减少生育</a:t>
            </a:r>
            <a:endParaRPr lang="en-US" altLang="zh-CN" dirty="0" smtClean="0"/>
          </a:p>
          <a:p>
            <a:r>
              <a:rPr lang="zh-CN" altLang="en-US" dirty="0" smtClean="0"/>
              <a:t>性别特征被压抑</a:t>
            </a:r>
            <a:endParaRPr lang="fr-FR" dirty="0"/>
          </a:p>
        </p:txBody>
      </p:sp>
      <p:sp>
        <p:nvSpPr>
          <p:cNvPr id="10" name="ZoneTexte 9"/>
          <p:cNvSpPr txBox="1"/>
          <p:nvPr/>
        </p:nvSpPr>
        <p:spPr>
          <a:xfrm>
            <a:off x="2189857" y="6232207"/>
            <a:ext cx="6558608" cy="646331"/>
          </a:xfrm>
          <a:prstGeom prst="rect">
            <a:avLst/>
          </a:prstGeom>
          <a:noFill/>
        </p:spPr>
        <p:txBody>
          <a:bodyPr wrap="square" rtlCol="0">
            <a:spAutoFit/>
          </a:bodyPr>
          <a:lstStyle/>
          <a:p>
            <a:r>
              <a:rPr lang="zh-CN" altLang="en-US" dirty="0" smtClean="0"/>
              <a:t>宣传画来自司代芳</a:t>
            </a:r>
            <a:r>
              <a:rPr lang="en-US" altLang="zh-CN" dirty="0" smtClean="0"/>
              <a:t>·</a:t>
            </a:r>
            <a:r>
              <a:rPr lang="zh-CN" altLang="en-US" dirty="0" smtClean="0"/>
              <a:t>兰德斯贝尔杰（</a:t>
            </a:r>
            <a:r>
              <a:rPr lang="fr-FR" altLang="zh-CN" dirty="0"/>
              <a:t>Stefan Landsberger</a:t>
            </a:r>
            <a:r>
              <a:rPr lang="zh-CN" altLang="en-US" dirty="0" smtClean="0"/>
              <a:t>）的收藏</a:t>
            </a:r>
            <a:endParaRPr lang="fr-FR" dirty="0" smtClean="0"/>
          </a:p>
          <a:p>
            <a:r>
              <a:rPr lang="fr-FR" dirty="0">
                <a:hlinkClick r:id="rId3"/>
              </a:rPr>
              <a:t>http://</a:t>
            </a:r>
            <a:r>
              <a:rPr lang="fr-FR" dirty="0" smtClean="0">
                <a:hlinkClick r:id="rId3"/>
              </a:rPr>
              <a:t>gss.revues.org/docannexe/image/1381/img-1.jpg</a:t>
            </a:r>
            <a:endParaRPr lang="fr-FR" dirty="0"/>
          </a:p>
        </p:txBody>
      </p:sp>
      <p:sp>
        <p:nvSpPr>
          <p:cNvPr id="3" name="ZoneTexte 2"/>
          <p:cNvSpPr txBox="1"/>
          <p:nvPr/>
        </p:nvSpPr>
        <p:spPr>
          <a:xfrm>
            <a:off x="1516456" y="4707378"/>
            <a:ext cx="6254020" cy="369332"/>
          </a:xfrm>
          <a:prstGeom prst="rect">
            <a:avLst/>
          </a:prstGeom>
          <a:noFill/>
        </p:spPr>
        <p:txBody>
          <a:bodyPr wrap="none" rtlCol="0">
            <a:spAutoFit/>
          </a:bodyPr>
          <a:lstStyle/>
          <a:p>
            <a:r>
              <a:rPr lang="fr-FR" dirty="0" err="1"/>
              <a:t>Wèi</a:t>
            </a:r>
            <a:r>
              <a:rPr lang="fr-FR" dirty="0"/>
              <a:t> </a:t>
            </a:r>
            <a:r>
              <a:rPr lang="fr-FR" dirty="0" err="1" smtClean="0"/>
              <a:t>gémìng</a:t>
            </a:r>
            <a:r>
              <a:rPr lang="fr-FR" dirty="0" smtClean="0"/>
              <a:t> </a:t>
            </a:r>
            <a:r>
              <a:rPr lang="fr-FR" dirty="0" err="1" smtClean="0"/>
              <a:t>Shíxíng</a:t>
            </a:r>
            <a:r>
              <a:rPr lang="fr-FR" dirty="0" smtClean="0"/>
              <a:t> </a:t>
            </a:r>
            <a:r>
              <a:rPr lang="fr-FR" dirty="0" err="1" smtClean="0"/>
              <a:t>Miǎn</a:t>
            </a:r>
            <a:r>
              <a:rPr lang="fr-FR" dirty="0" smtClean="0"/>
              <a:t> </a:t>
            </a:r>
            <a:r>
              <a:rPr lang="fr-FR" dirty="0" err="1" smtClean="0"/>
              <a:t>Hūn</a:t>
            </a:r>
            <a:r>
              <a:rPr lang="fr-FR" dirty="0" smtClean="0"/>
              <a:t>, pour la révolution réussir éviter mariage</a:t>
            </a:r>
            <a:endParaRPr lang="fr-FR" dirty="0"/>
          </a:p>
        </p:txBody>
      </p:sp>
    </p:spTree>
    <p:extLst>
      <p:ext uri="{BB962C8B-B14F-4D97-AF65-F5344CB8AC3E}">
        <p14:creationId xmlns:p14="http://schemas.microsoft.com/office/powerpoint/2010/main" val="2709816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sz="quarter"/>
          </p:nvPr>
        </p:nvSpPr>
        <p:spPr/>
        <p:txBody>
          <a:bodyPr>
            <a:noAutofit/>
          </a:bodyPr>
          <a:lstStyle/>
          <a:p>
            <a:r>
              <a:rPr lang="zh-CN" altLang="en-US" sz="2000" dirty="0" smtClean="0"/>
              <a:t>文革的“灰色”时期：蓝、白、黑、灰。</a:t>
            </a:r>
            <a:r>
              <a:rPr lang="en-US" altLang="zh-CN" sz="2000" dirty="0" smtClean="0"/>
              <a:t>60</a:t>
            </a:r>
            <a:r>
              <a:rPr lang="zh-CN" altLang="en-US" sz="2000" dirty="0" smtClean="0"/>
              <a:t>年代的那批中国人深受物质贫乏的影响，现在他们的年龄在</a:t>
            </a:r>
            <a:r>
              <a:rPr lang="en-US" altLang="zh-CN" sz="2000" dirty="0" smtClean="0"/>
              <a:t>50</a:t>
            </a:r>
            <a:r>
              <a:rPr lang="zh-CN" altLang="en-US" sz="2000" dirty="0" smtClean="0"/>
              <a:t>到</a:t>
            </a:r>
            <a:r>
              <a:rPr lang="en-US" altLang="zh-CN" sz="2000" dirty="0" smtClean="0"/>
              <a:t>60</a:t>
            </a:r>
            <a:r>
              <a:rPr lang="zh-CN" altLang="en-US" sz="2000" dirty="0" smtClean="0"/>
              <a:t>岁之间，他们比较反对他们的孙子辈化妆</a:t>
            </a:r>
            <a:endParaRPr lang="fr-FR" sz="2000" dirty="0"/>
          </a:p>
        </p:txBody>
      </p:sp>
      <p:pic>
        <p:nvPicPr>
          <p:cNvPr id="5" name="Picture 5" descr="70s 1_副本"/>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548530" y="2017713"/>
            <a:ext cx="3078316"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4" descr="d:\data\论文\老化妆品图片\70s.jp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bwMode="auto">
          <a:xfrm>
            <a:off x="5626533" y="2079365"/>
            <a:ext cx="2847109" cy="1857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60s 2"/>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tretch>
            <a:fillRect/>
          </a:stretch>
        </p:blipFill>
        <p:spPr bwMode="auto">
          <a:xfrm>
            <a:off x="1692477" y="4151313"/>
            <a:ext cx="279042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70s 4"/>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bwMode="auto">
          <a:xfrm>
            <a:off x="5508104" y="4149080"/>
            <a:ext cx="2857755" cy="189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55576" y="6237312"/>
            <a:ext cx="7776864" cy="369332"/>
          </a:xfrm>
          <a:prstGeom prst="rect">
            <a:avLst/>
          </a:prstGeom>
        </p:spPr>
        <p:txBody>
          <a:bodyPr wrap="square">
            <a:spAutoFit/>
          </a:bodyPr>
          <a:lstStyle/>
          <a:p>
            <a:r>
              <a:rPr lang="zh-CN" altLang="en-US" dirty="0" smtClean="0"/>
              <a:t>来源网络，</a:t>
            </a:r>
            <a:r>
              <a:rPr lang="fr-FR" dirty="0" smtClean="0"/>
              <a:t>2011, </a:t>
            </a:r>
            <a:r>
              <a:rPr lang="zh-CN" altLang="en-US" dirty="0" smtClean="0"/>
              <a:t>吴泳琴</a:t>
            </a:r>
            <a:r>
              <a:rPr lang="fr-FR" altLang="zh-CN" dirty="0" smtClean="0"/>
              <a:t>, </a:t>
            </a:r>
            <a:r>
              <a:rPr lang="zh-CN" altLang="en-US" dirty="0" smtClean="0"/>
              <a:t>施叶婷</a:t>
            </a:r>
            <a:endParaRPr lang="fr-FR" dirty="0"/>
          </a:p>
        </p:txBody>
      </p:sp>
    </p:spTree>
    <p:extLst>
      <p:ext uri="{BB962C8B-B14F-4D97-AF65-F5344CB8AC3E}">
        <p14:creationId xmlns:p14="http://schemas.microsoft.com/office/powerpoint/2010/main" val="4258097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r>
              <a:rPr lang="zh-CN" altLang="en-US" sz="2800" dirty="0" smtClean="0"/>
              <a:t>灰色时期，一个饱受物质和社会限制的年代：生存先于美</a:t>
            </a:r>
            <a:endParaRPr lang="fr-FR" sz="2800" dirty="0"/>
          </a:p>
        </p:txBody>
      </p:sp>
      <p:sp>
        <p:nvSpPr>
          <p:cNvPr id="6" name="Espace réservé du texte 5"/>
          <p:cNvSpPr>
            <a:spLocks noGrp="1"/>
          </p:cNvSpPr>
          <p:nvPr>
            <p:ph sz="quarter" idx="1"/>
          </p:nvPr>
        </p:nvSpPr>
        <p:spPr/>
        <p:txBody>
          <a:bodyPr>
            <a:normAutofit/>
          </a:bodyPr>
          <a:lstStyle/>
          <a:p>
            <a:pPr marL="285750" indent="-285750">
              <a:buFont typeface="Arial" panose="020B0604020202020204" pitchFamily="34" charset="0"/>
              <a:buChar char="•"/>
            </a:pPr>
            <a:r>
              <a:rPr lang="zh-CN" altLang="en-US" dirty="0" smtClean="0"/>
              <a:t>对身体的护理是集体性和家庭性的</a:t>
            </a:r>
            <a:endParaRPr lang="fr-FR" dirty="0"/>
          </a:p>
          <a:p>
            <a:pPr marL="285750" indent="-285750">
              <a:buFont typeface="Arial" panose="020B0604020202020204" pitchFamily="34" charset="0"/>
              <a:buChar char="•"/>
            </a:pPr>
            <a:r>
              <a:rPr lang="zh-CN" altLang="en-US" dirty="0" smtClean="0"/>
              <a:t>经常是男女通用的</a:t>
            </a:r>
            <a:r>
              <a:rPr lang="fr-FR" dirty="0" smtClean="0"/>
              <a:t>.</a:t>
            </a:r>
            <a:endParaRPr lang="fr-FR" dirty="0"/>
          </a:p>
          <a:p>
            <a:pPr marL="285750" indent="-285750">
              <a:buFont typeface="Arial" panose="020B0604020202020204" pitchFamily="34" charset="0"/>
              <a:buChar char="•"/>
            </a:pPr>
            <a:r>
              <a:rPr lang="zh-CN" altLang="en-US" dirty="0" smtClean="0"/>
              <a:t>受产品缺乏的影响</a:t>
            </a:r>
            <a:endParaRPr lang="fr-FR" dirty="0"/>
          </a:p>
          <a:p>
            <a:pPr marL="285750" indent="-285750">
              <a:buFont typeface="Arial" panose="020B0604020202020204" pitchFamily="34" charset="0"/>
              <a:buChar char="•"/>
            </a:pPr>
            <a:r>
              <a:rPr lang="zh-CN" altLang="en-US" dirty="0" smtClean="0"/>
              <a:t>脸是被保护得最好的，特别是冬天。手则被认为没有那么重要。</a:t>
            </a:r>
            <a:endParaRPr lang="en-US" altLang="zh-CN" dirty="0" smtClean="0"/>
          </a:p>
          <a:p>
            <a:pPr marL="285750" indent="-285750">
              <a:buFont typeface="Arial" panose="020B0604020202020204" pitchFamily="34" charset="0"/>
              <a:buChar char="•"/>
            </a:pPr>
            <a:r>
              <a:rPr lang="zh-CN" altLang="en-US" dirty="0" smtClean="0"/>
              <a:t>身体其他部分也几乎不受关注，除了</a:t>
            </a:r>
            <a:r>
              <a:rPr lang="en-US" altLang="zh-CN" dirty="0" smtClean="0"/>
              <a:t>1980</a:t>
            </a:r>
            <a:r>
              <a:rPr lang="zh-CN" altLang="en-US" dirty="0" smtClean="0"/>
              <a:t>到</a:t>
            </a:r>
            <a:r>
              <a:rPr lang="en-US" altLang="zh-CN" dirty="0" smtClean="0"/>
              <a:t>1990</a:t>
            </a:r>
            <a:r>
              <a:rPr lang="zh-CN" altLang="en-US" dirty="0" smtClean="0"/>
              <a:t>年期间又重新出现的一些传统做法。</a:t>
            </a:r>
            <a:endParaRPr lang="en-US" altLang="zh-CN" dirty="0" smtClean="0"/>
          </a:p>
          <a:p>
            <a:pPr marL="285750" indent="-285750">
              <a:buFont typeface="Arial" panose="020B0604020202020204" pitchFamily="34" charset="0"/>
              <a:buChar char="•"/>
            </a:pPr>
            <a:r>
              <a:rPr lang="zh-CN" altLang="en-US" dirty="0" smtClean="0"/>
              <a:t>一些国营工厂生产供应香皂，面霜和管状牙膏</a:t>
            </a:r>
            <a:endParaRPr lang="en-US" altLang="zh-CN" dirty="0" smtClean="0"/>
          </a:p>
          <a:p>
            <a:pPr marL="285750" indent="-285750">
              <a:buFont typeface="Arial" panose="020B0604020202020204" pitchFamily="34" charset="0"/>
              <a:buChar char="•"/>
            </a:pPr>
            <a:r>
              <a:rPr lang="zh-CN" altLang="en-US" dirty="0" smtClean="0"/>
              <a:t>正如对性别特征一样，禁止展示脸部和头发的美</a:t>
            </a:r>
            <a:endParaRPr lang="fr-FR" dirty="0"/>
          </a:p>
          <a:p>
            <a:pPr marL="285750" indent="-285750">
              <a:buFont typeface="Arial" panose="020B0604020202020204" pitchFamily="34" charset="0"/>
              <a:buChar char="•"/>
            </a:pPr>
            <a:endParaRPr lang="fr-FR" dirty="0"/>
          </a:p>
          <a:p>
            <a:endParaRPr lang="fr-FR" dirty="0"/>
          </a:p>
          <a:p>
            <a:endParaRPr lang="fr-FR" dirty="0"/>
          </a:p>
        </p:txBody>
      </p:sp>
    </p:spTree>
    <p:extLst>
      <p:ext uri="{BB962C8B-B14F-4D97-AF65-F5344CB8AC3E}">
        <p14:creationId xmlns:p14="http://schemas.microsoft.com/office/powerpoint/2010/main" val="857773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fontAlgn="auto">
              <a:spcAft>
                <a:spcPts val="0"/>
              </a:spcAft>
              <a:defRPr/>
            </a:pPr>
            <a:r>
              <a:rPr lang="zh-CN" altLang="en-US" sz="2400" dirty="0" smtClean="0"/>
              <a:t>文革期间允许和禁止的发型：美丽的头发是短发，黑发，不染色的，男生女生皆是如此</a:t>
            </a:r>
            <a:endParaRPr lang="fr-FR" sz="2400" dirty="0"/>
          </a:p>
        </p:txBody>
      </p:sp>
      <p:pic>
        <p:nvPicPr>
          <p:cNvPr id="4" name="Espace réservé du contenu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224510" y="1447800"/>
            <a:ext cx="3152179" cy="45720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ZoneTexte 4"/>
          <p:cNvSpPr txBox="1"/>
          <p:nvPr/>
        </p:nvSpPr>
        <p:spPr>
          <a:xfrm>
            <a:off x="323850" y="6234113"/>
            <a:ext cx="7645042" cy="58477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zh-CN" altLang="en-US" sz="1600" dirty="0" smtClean="0"/>
              <a:t>漫画来自李昆武，菲利普</a:t>
            </a:r>
            <a:r>
              <a:rPr lang="en-US" altLang="zh-CN" sz="1600" dirty="0" smtClean="0"/>
              <a:t>·</a:t>
            </a:r>
            <a:r>
              <a:rPr lang="zh-CN" altLang="en-US" sz="1600" dirty="0" smtClean="0"/>
              <a:t>欧提埃， </a:t>
            </a:r>
            <a:r>
              <a:rPr lang="en-US" altLang="zh-CN" sz="1600" dirty="0" smtClean="0"/>
              <a:t>2011</a:t>
            </a:r>
            <a:r>
              <a:rPr lang="zh-CN" altLang="en-US" sz="1600" dirty="0" smtClean="0"/>
              <a:t>年</a:t>
            </a:r>
            <a:r>
              <a:rPr lang="en-US" altLang="zh-CN" sz="1600" dirty="0" smtClean="0"/>
              <a:t>《</a:t>
            </a:r>
            <a:r>
              <a:rPr lang="zh-CN" altLang="en-US" sz="1600" dirty="0" smtClean="0"/>
              <a:t>一个中国人的一生</a:t>
            </a:r>
            <a:r>
              <a:rPr lang="en-US" altLang="zh-CN" sz="1600" dirty="0" smtClean="0"/>
              <a:t>》</a:t>
            </a:r>
            <a:r>
              <a:rPr lang="zh-CN" altLang="en-US" sz="1600" dirty="0" smtClean="0"/>
              <a:t>，卷一（第三版）</a:t>
            </a:r>
            <a:endParaRPr lang="en-US" altLang="zh-CN" sz="1600" dirty="0" smtClean="0"/>
          </a:p>
          <a:p>
            <a:pPr>
              <a:defRPr/>
            </a:pPr>
            <a:r>
              <a:rPr lang="fr-FR" sz="1600" dirty="0" smtClean="0"/>
              <a:t>LI </a:t>
            </a:r>
            <a:r>
              <a:rPr lang="fr-FR" sz="1600" dirty="0"/>
              <a:t>Kun Wu, P. Otie, 2011, </a:t>
            </a:r>
            <a:r>
              <a:rPr lang="fr-FR" sz="1600" i="1" dirty="0"/>
              <a:t>Une vie chinoise</a:t>
            </a:r>
            <a:r>
              <a:rPr lang="fr-FR" sz="1600" dirty="0" smtClean="0"/>
              <a:t>, </a:t>
            </a:r>
            <a:r>
              <a:rPr lang="fr-FR" altLang="zh-CN" sz="1600" dirty="0"/>
              <a:t>tome 1 (3</a:t>
            </a:r>
            <a:r>
              <a:rPr lang="fr-FR" altLang="zh-CN" sz="1600" baseline="30000" dirty="0"/>
              <a:t>ème</a:t>
            </a:r>
            <a:r>
              <a:rPr lang="fr-FR" altLang="zh-CN" sz="1600" dirty="0"/>
              <a:t> édition)</a:t>
            </a:r>
          </a:p>
        </p:txBody>
      </p:sp>
      <p:sp>
        <p:nvSpPr>
          <p:cNvPr id="105477" name="ZoneTexte 5"/>
          <p:cNvSpPr txBox="1">
            <a:spLocks noChangeArrowheads="1"/>
          </p:cNvSpPr>
          <p:nvPr/>
        </p:nvSpPr>
        <p:spPr bwMode="auto">
          <a:xfrm>
            <a:off x="6875463" y="1916113"/>
            <a:ext cx="12105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zh-CN" altLang="en-US" dirty="0"/>
              <a:t>日本胡子</a:t>
            </a:r>
            <a:endParaRPr lang="fr-FR" altLang="fr-FR" i="1" dirty="0"/>
          </a:p>
          <a:p>
            <a:pPr eaLnBrk="1" hangingPunct="1"/>
            <a:r>
              <a:rPr lang="zh-CN" altLang="en-US" dirty="0" smtClean="0"/>
              <a:t>被禁止</a:t>
            </a:r>
            <a:endParaRPr lang="fr-FR" altLang="fr-FR" dirty="0"/>
          </a:p>
        </p:txBody>
      </p:sp>
      <p:cxnSp>
        <p:nvCxnSpPr>
          <p:cNvPr id="8" name="Connecteur droit avec flèche 7"/>
          <p:cNvCxnSpPr/>
          <p:nvPr/>
        </p:nvCxnSpPr>
        <p:spPr>
          <a:xfrm flipH="1" flipV="1">
            <a:off x="5795963" y="1773238"/>
            <a:ext cx="1079500" cy="431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5479" name="ZoneTexte 8"/>
          <p:cNvSpPr txBox="1">
            <a:spLocks noChangeArrowheads="1"/>
          </p:cNvSpPr>
          <p:nvPr/>
        </p:nvSpPr>
        <p:spPr bwMode="auto">
          <a:xfrm>
            <a:off x="6875463" y="3357563"/>
            <a:ext cx="212160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zh-CN" altLang="en-US" dirty="0" smtClean="0"/>
              <a:t>八字须代表收税官，所以也是资产阶级，是禁止的</a:t>
            </a:r>
            <a:endParaRPr lang="fr-FR" altLang="fr-FR" dirty="0"/>
          </a:p>
        </p:txBody>
      </p:sp>
      <p:cxnSp>
        <p:nvCxnSpPr>
          <p:cNvPr id="11" name="Connecteur droit avec flèche 10"/>
          <p:cNvCxnSpPr/>
          <p:nvPr/>
        </p:nvCxnSpPr>
        <p:spPr>
          <a:xfrm flipH="1" flipV="1">
            <a:off x="6156325" y="2565400"/>
            <a:ext cx="792163" cy="935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5481" name="ZoneTexte 11"/>
          <p:cNvSpPr txBox="1">
            <a:spLocks noChangeArrowheads="1"/>
          </p:cNvSpPr>
          <p:nvPr/>
        </p:nvSpPr>
        <p:spPr bwMode="auto">
          <a:xfrm>
            <a:off x="6959521" y="5085184"/>
            <a:ext cx="12105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zh-CN" altLang="en-US" dirty="0" smtClean="0"/>
              <a:t>允许发型</a:t>
            </a:r>
            <a:endParaRPr lang="en-US" altLang="zh-CN" dirty="0" smtClean="0"/>
          </a:p>
          <a:p>
            <a:pPr eaLnBrk="1" hangingPunct="1"/>
            <a:r>
              <a:rPr lang="zh-CN" altLang="en-US" dirty="0" smtClean="0"/>
              <a:t>平头</a:t>
            </a:r>
            <a:endParaRPr lang="fr-FR" altLang="fr-FR" i="1" dirty="0"/>
          </a:p>
        </p:txBody>
      </p:sp>
      <p:cxnSp>
        <p:nvCxnSpPr>
          <p:cNvPr id="14" name="Connecteur droit avec flèche 13"/>
          <p:cNvCxnSpPr/>
          <p:nvPr/>
        </p:nvCxnSpPr>
        <p:spPr>
          <a:xfrm flipH="1" flipV="1">
            <a:off x="6156325" y="4221163"/>
            <a:ext cx="792163" cy="1079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5483" name="ZoneTexte 14"/>
          <p:cNvSpPr txBox="1">
            <a:spLocks noChangeArrowheads="1"/>
          </p:cNvSpPr>
          <p:nvPr/>
        </p:nvSpPr>
        <p:spPr bwMode="auto">
          <a:xfrm>
            <a:off x="619304" y="2457397"/>
            <a:ext cx="249299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zh-CN" altLang="en-US" dirty="0" smtClean="0"/>
              <a:t>禁止发型</a:t>
            </a:r>
            <a:endParaRPr lang="en-US" altLang="zh-CN" dirty="0" smtClean="0"/>
          </a:p>
          <a:p>
            <a:pPr eaLnBrk="1" hangingPunct="1"/>
            <a:r>
              <a:rPr lang="zh-CN" altLang="en-US" dirty="0" smtClean="0"/>
              <a:t>波浪式是资产阶级的</a:t>
            </a:r>
            <a:endParaRPr lang="en-US" altLang="zh-CN" dirty="0" smtClean="0"/>
          </a:p>
        </p:txBody>
      </p:sp>
      <p:cxnSp>
        <p:nvCxnSpPr>
          <p:cNvPr id="17" name="Connecteur droit avec flèche 16"/>
          <p:cNvCxnSpPr/>
          <p:nvPr/>
        </p:nvCxnSpPr>
        <p:spPr>
          <a:xfrm flipV="1">
            <a:off x="2195513" y="1916113"/>
            <a:ext cx="1296987" cy="10382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V="1">
            <a:off x="2195513" y="1989138"/>
            <a:ext cx="1871662" cy="965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V="1">
            <a:off x="2195513" y="2133600"/>
            <a:ext cx="2520950" cy="820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V="1">
            <a:off x="2195513" y="2840038"/>
            <a:ext cx="2016125"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5488" name="ZoneTexte 23"/>
          <p:cNvSpPr txBox="1">
            <a:spLocks noChangeArrowheads="1"/>
          </p:cNvSpPr>
          <p:nvPr/>
        </p:nvSpPr>
        <p:spPr bwMode="auto">
          <a:xfrm>
            <a:off x="307129" y="4869160"/>
            <a:ext cx="28433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zh-CN" altLang="en-US" sz="1800" dirty="0" smtClean="0"/>
              <a:t>现在这些发型中的某一些很流行</a:t>
            </a:r>
            <a:endParaRPr lang="fr-FR" altLang="fr-FR" sz="1800" dirty="0"/>
          </a:p>
        </p:txBody>
      </p:sp>
      <p:cxnSp>
        <p:nvCxnSpPr>
          <p:cNvPr id="26" name="Connecteur droit avec flèche 25"/>
          <p:cNvCxnSpPr/>
          <p:nvPr/>
        </p:nvCxnSpPr>
        <p:spPr>
          <a:xfrm>
            <a:off x="2195513" y="2954338"/>
            <a:ext cx="2232025" cy="6905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5490" name="ZoneTexte 2"/>
          <p:cNvSpPr txBox="1">
            <a:spLocks noChangeArrowheads="1"/>
          </p:cNvSpPr>
          <p:nvPr/>
        </p:nvSpPr>
        <p:spPr bwMode="auto">
          <a:xfrm>
            <a:off x="1497013" y="1547813"/>
            <a:ext cx="9541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zh-CN" altLang="en-US" dirty="0" smtClean="0"/>
              <a:t>波浪式</a:t>
            </a:r>
            <a:endParaRPr lang="fr-FR" altLang="fr-FR" dirty="0"/>
          </a:p>
        </p:txBody>
      </p:sp>
      <p:cxnSp>
        <p:nvCxnSpPr>
          <p:cNvPr id="10" name="Connecteur droit avec flèche 9"/>
          <p:cNvCxnSpPr>
            <a:stCxn id="105490" idx="3"/>
          </p:cNvCxnSpPr>
          <p:nvPr/>
        </p:nvCxnSpPr>
        <p:spPr>
          <a:xfrm>
            <a:off x="2451120" y="1747868"/>
            <a:ext cx="1616055" cy="1222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5492" name="ZoneTexte 12"/>
          <p:cNvSpPr txBox="1">
            <a:spLocks noChangeArrowheads="1"/>
          </p:cNvSpPr>
          <p:nvPr/>
        </p:nvSpPr>
        <p:spPr bwMode="auto">
          <a:xfrm>
            <a:off x="6948488" y="6080334"/>
            <a:ext cx="9541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zh-CN" altLang="en-US" dirty="0" smtClean="0"/>
              <a:t>爆炸式</a:t>
            </a:r>
            <a:endParaRPr lang="fr-FR" altLang="fr-FR" dirty="0"/>
          </a:p>
        </p:txBody>
      </p:sp>
      <p:cxnSp>
        <p:nvCxnSpPr>
          <p:cNvPr id="18" name="Connecteur droit avec flèche 17"/>
          <p:cNvCxnSpPr>
            <a:stCxn id="105492" idx="1"/>
          </p:cNvCxnSpPr>
          <p:nvPr/>
        </p:nvCxnSpPr>
        <p:spPr>
          <a:xfrm flipH="1" flipV="1">
            <a:off x="4818064" y="3051385"/>
            <a:ext cx="2130424" cy="3229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Ellipse 2"/>
          <p:cNvSpPr/>
          <p:nvPr/>
        </p:nvSpPr>
        <p:spPr>
          <a:xfrm>
            <a:off x="5292081" y="3933056"/>
            <a:ext cx="1043632" cy="1008112"/>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89383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971600" y="0"/>
            <a:ext cx="7772400" cy="1143000"/>
          </a:xfrm>
        </p:spPr>
        <p:txBody>
          <a:bodyPr>
            <a:noAutofit/>
          </a:bodyPr>
          <a:lstStyle/>
          <a:p>
            <a:r>
              <a:rPr lang="fr-FR" sz="2800" dirty="0" smtClean="0"/>
              <a:t>60</a:t>
            </a:r>
            <a:r>
              <a:rPr lang="zh-CN" altLang="en-US" sz="2800" dirty="0" smtClean="0"/>
              <a:t>年代的美是绿色，这是社会和政治的区别标志</a:t>
            </a:r>
            <a:endParaRPr lang="fr-FR" sz="2800" dirty="0"/>
          </a:p>
        </p:txBody>
      </p:sp>
      <p:sp>
        <p:nvSpPr>
          <p:cNvPr id="14" name="Espace réservé du contenu 13"/>
          <p:cNvSpPr>
            <a:spLocks noGrp="1"/>
          </p:cNvSpPr>
          <p:nvPr>
            <p:ph sz="quarter" idx="1"/>
          </p:nvPr>
        </p:nvSpPr>
        <p:spPr/>
        <p:txBody>
          <a:bodyPr>
            <a:normAutofit fontScale="77500" lnSpcReduction="20000"/>
          </a:bodyPr>
          <a:lstStyle/>
          <a:p>
            <a:endParaRPr lang="fr-FR" dirty="0"/>
          </a:p>
        </p:txBody>
      </p:sp>
      <p:sp>
        <p:nvSpPr>
          <p:cNvPr id="3" name="Espace réservé du contenu 2"/>
          <p:cNvSpPr>
            <a:spLocks noGrp="1"/>
          </p:cNvSpPr>
          <p:nvPr>
            <p:ph sz="quarter" idx="2"/>
          </p:nvPr>
        </p:nvSpPr>
        <p:spPr/>
        <p:txBody>
          <a:bodyPr>
            <a:normAutofit fontScale="77500" lnSpcReduction="20000"/>
          </a:bodyPr>
          <a:lstStyle/>
          <a:p>
            <a:r>
              <a:rPr lang="zh-CN" altLang="en-US" sz="2900" dirty="0" smtClean="0"/>
              <a:t>“高贵”的颜色</a:t>
            </a:r>
            <a:r>
              <a:rPr lang="zh-CN" altLang="en-US" sz="2900" dirty="0"/>
              <a:t>是</a:t>
            </a:r>
            <a:r>
              <a:rPr lang="zh-CN" altLang="en-US" sz="2900" dirty="0" smtClean="0"/>
              <a:t>绿色，绿色是军装的颜色</a:t>
            </a:r>
            <a:endParaRPr lang="fr-FR" sz="2900" dirty="0"/>
          </a:p>
          <a:p>
            <a:r>
              <a:rPr lang="zh-CN" altLang="en-US" sz="2900" dirty="0" smtClean="0"/>
              <a:t>拥有这样一身绿色的军装和一顶上面带五角星的帽子是</a:t>
            </a:r>
            <a:r>
              <a:rPr lang="en-US" altLang="zh-CN" sz="2900" dirty="0" smtClean="0"/>
              <a:t>1960</a:t>
            </a:r>
            <a:r>
              <a:rPr lang="zh-CN" altLang="en-US" sz="2900" dirty="0" smtClean="0"/>
              <a:t>年到</a:t>
            </a:r>
            <a:r>
              <a:rPr lang="en-US" altLang="zh-CN" sz="2900" dirty="0" smtClean="0"/>
              <a:t>1970</a:t>
            </a:r>
            <a:r>
              <a:rPr lang="zh-CN" altLang="en-US" sz="2900" dirty="0" smtClean="0"/>
              <a:t>年间的中国年轻人的梦想</a:t>
            </a:r>
            <a:endParaRPr lang="fr-FR" sz="2800" dirty="0" smtClean="0"/>
          </a:p>
          <a:p>
            <a:r>
              <a:rPr lang="fr-FR" sz="2800" dirty="0" smtClean="0"/>
              <a:t>2012</a:t>
            </a:r>
            <a:r>
              <a:rPr lang="zh-CN" altLang="en-US" sz="2800" dirty="0" smtClean="0"/>
              <a:t>年，</a:t>
            </a:r>
            <a:r>
              <a:rPr lang="zh-CN" altLang="en-US" sz="2800" dirty="0"/>
              <a:t>绿军装作为结婚照的热门</a:t>
            </a:r>
            <a:r>
              <a:rPr lang="zh-CN" altLang="en-US" sz="2800" dirty="0" smtClean="0"/>
              <a:t>服装重新为新一代的中国年轻人所演绎</a:t>
            </a:r>
            <a:endParaRPr lang="en-US" altLang="zh-CN" sz="2800" dirty="0" smtClean="0"/>
          </a:p>
          <a:p>
            <a:r>
              <a:rPr lang="zh-CN" altLang="en-US" sz="2800" dirty="0" smtClean="0"/>
              <a:t>当他们穿着军装在摄影工作室拍结婚照时，他们的父母或祖父母那一辈在</a:t>
            </a:r>
            <a:r>
              <a:rPr lang="zh-CN" altLang="en-US" sz="2800" dirty="0"/>
              <a:t>哈尔滨歌舞厅唱革命</a:t>
            </a:r>
            <a:r>
              <a:rPr lang="zh-CN" altLang="en-US" sz="2800" dirty="0" smtClean="0"/>
              <a:t>“红歌”，</a:t>
            </a:r>
            <a:r>
              <a:rPr lang="en-US" altLang="zh-CN" sz="2800" dirty="0" smtClean="0"/>
              <a:t>2012</a:t>
            </a:r>
            <a:r>
              <a:rPr lang="zh-CN" altLang="en-US" sz="2800" dirty="0" smtClean="0"/>
              <a:t>年他们已经是</a:t>
            </a:r>
            <a:r>
              <a:rPr lang="en-US" altLang="zh-CN" sz="2800" dirty="0" smtClean="0"/>
              <a:t>50</a:t>
            </a:r>
            <a:r>
              <a:rPr lang="zh-CN" altLang="en-US" sz="2800" dirty="0" smtClean="0"/>
              <a:t>到</a:t>
            </a:r>
            <a:r>
              <a:rPr lang="en-US" altLang="zh-CN" sz="2800" dirty="0" smtClean="0"/>
              <a:t>60</a:t>
            </a:r>
            <a:r>
              <a:rPr lang="zh-CN" altLang="en-US" sz="2800" dirty="0" smtClean="0"/>
              <a:t>岁左右的年纪了</a:t>
            </a:r>
            <a:endParaRPr lang="fr-FR" dirty="0"/>
          </a:p>
          <a:p>
            <a:endParaRPr lang="fr-FR"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5" y="1415432"/>
            <a:ext cx="3952875"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71600" y="6117651"/>
            <a:ext cx="2442464" cy="369332"/>
          </a:xfrm>
          <a:prstGeom prst="rect">
            <a:avLst/>
          </a:prstGeom>
        </p:spPr>
        <p:txBody>
          <a:bodyPr wrap="none">
            <a:spAutoFit/>
          </a:bodyPr>
          <a:lstStyle/>
          <a:p>
            <a:r>
              <a:rPr lang="zh-CN" altLang="en-US" dirty="0" smtClean="0"/>
              <a:t>来源网络</a:t>
            </a:r>
            <a:r>
              <a:rPr lang="fr-FR" dirty="0" smtClean="0"/>
              <a:t>, </a:t>
            </a:r>
            <a:r>
              <a:rPr lang="fr-FR" dirty="0"/>
              <a:t>2011, </a:t>
            </a:r>
            <a:r>
              <a:rPr lang="zh-CN" altLang="en-US" dirty="0" smtClean="0"/>
              <a:t>杨晓敏</a:t>
            </a:r>
            <a:endParaRPr lang="fr-FR" dirty="0"/>
          </a:p>
        </p:txBody>
      </p:sp>
    </p:spTree>
    <p:extLst>
      <p:ext uri="{BB962C8B-B14F-4D97-AF65-F5344CB8AC3E}">
        <p14:creationId xmlns:p14="http://schemas.microsoft.com/office/powerpoint/2010/main" val="2175887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362524_u318p8t1d827251f918dt200902021149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510" y="2898973"/>
            <a:ext cx="2643188"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mg2638438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8338" y="2100647"/>
            <a:ext cx="2631778" cy="184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1088_83293182_repas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7903" y="1564003"/>
            <a:ext cx="1363185" cy="188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362524_u318p8t1d827251f921dt200902021149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6" y="4062341"/>
            <a:ext cx="1699832" cy="229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0100000000000011909296962146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26116" y="3927379"/>
            <a:ext cx="2470002" cy="242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11"/>
          <p:cNvSpPr txBox="1"/>
          <p:nvPr/>
        </p:nvSpPr>
        <p:spPr>
          <a:xfrm>
            <a:off x="3275856" y="4833235"/>
            <a:ext cx="1428596" cy="923330"/>
          </a:xfrm>
          <a:prstGeom prst="rect">
            <a:avLst/>
          </a:prstGeom>
          <a:noFill/>
        </p:spPr>
        <p:txBody>
          <a:bodyPr wrap="none" rtlCol="0">
            <a:spAutoFit/>
          </a:bodyPr>
          <a:lstStyle/>
          <a:p>
            <a:r>
              <a:rPr lang="fr-FR" b="1" dirty="0" err="1" smtClean="0"/>
              <a:t>Huā</a:t>
            </a:r>
            <a:r>
              <a:rPr lang="fr-FR" b="1" dirty="0" smtClean="0"/>
              <a:t> </a:t>
            </a:r>
            <a:r>
              <a:rPr lang="fr-FR" b="1" dirty="0" err="1" smtClean="0"/>
              <a:t>lù</a:t>
            </a:r>
            <a:r>
              <a:rPr lang="fr-FR" b="1" dirty="0" smtClean="0"/>
              <a:t> </a:t>
            </a:r>
            <a:r>
              <a:rPr lang="fr-FR" b="1" dirty="0" err="1" smtClean="0"/>
              <a:t>shuǐ</a:t>
            </a:r>
            <a:r>
              <a:rPr lang="fr-FR" b="1" dirty="0" smtClean="0"/>
              <a:t>.</a:t>
            </a:r>
          </a:p>
          <a:p>
            <a:r>
              <a:rPr lang="zh-CN" altLang="fr-FR" b="1" dirty="0"/>
              <a:t> 花露</a:t>
            </a:r>
            <a:r>
              <a:rPr lang="zh-CN" altLang="fr-FR" b="1" dirty="0" smtClean="0"/>
              <a:t>水</a:t>
            </a:r>
            <a:endParaRPr lang="fr-FR" altLang="zh-CN" b="1" dirty="0" smtClean="0"/>
          </a:p>
          <a:p>
            <a:r>
              <a:rPr lang="zh-CN" altLang="en-US" b="1" dirty="0" smtClean="0"/>
              <a:t>大众香水</a:t>
            </a:r>
            <a:endParaRPr lang="fr-FR" b="1" dirty="0"/>
          </a:p>
        </p:txBody>
      </p:sp>
      <p:sp>
        <p:nvSpPr>
          <p:cNvPr id="13" name="ZoneTexte 12"/>
          <p:cNvSpPr txBox="1"/>
          <p:nvPr/>
        </p:nvSpPr>
        <p:spPr>
          <a:xfrm>
            <a:off x="5769197" y="2469002"/>
            <a:ext cx="1755131" cy="646331"/>
          </a:xfrm>
          <a:prstGeom prst="rect">
            <a:avLst/>
          </a:prstGeom>
          <a:noFill/>
        </p:spPr>
        <p:txBody>
          <a:bodyPr wrap="square" rtlCol="0">
            <a:spAutoFit/>
          </a:bodyPr>
          <a:lstStyle/>
          <a:p>
            <a:r>
              <a:rPr lang="zh-CN" altLang="en-US" dirty="0" smtClean="0"/>
              <a:t>男孩子在学校的演出妆</a:t>
            </a:r>
            <a:endParaRPr lang="fr-FR" dirty="0" smtClean="0"/>
          </a:p>
        </p:txBody>
      </p:sp>
      <p:sp>
        <p:nvSpPr>
          <p:cNvPr id="14" name="ZoneTexte 13"/>
          <p:cNvSpPr txBox="1"/>
          <p:nvPr/>
        </p:nvSpPr>
        <p:spPr>
          <a:xfrm>
            <a:off x="7419431" y="3447118"/>
            <a:ext cx="1107996" cy="369332"/>
          </a:xfrm>
          <a:prstGeom prst="rect">
            <a:avLst/>
          </a:prstGeom>
          <a:noFill/>
        </p:spPr>
        <p:txBody>
          <a:bodyPr wrap="none" rtlCol="0">
            <a:spAutoFit/>
          </a:bodyPr>
          <a:lstStyle/>
          <a:p>
            <a:r>
              <a:rPr lang="zh-CN" altLang="en-US" dirty="0" smtClean="0"/>
              <a:t>男性染发</a:t>
            </a:r>
            <a:endParaRPr lang="fr-FR" dirty="0"/>
          </a:p>
        </p:txBody>
      </p:sp>
      <p:sp>
        <p:nvSpPr>
          <p:cNvPr id="15" name="ZoneTexte 14"/>
          <p:cNvSpPr txBox="1"/>
          <p:nvPr/>
        </p:nvSpPr>
        <p:spPr>
          <a:xfrm>
            <a:off x="245326" y="6030207"/>
            <a:ext cx="1800493" cy="646331"/>
          </a:xfrm>
          <a:prstGeom prst="rect">
            <a:avLst/>
          </a:prstGeom>
          <a:noFill/>
        </p:spPr>
        <p:txBody>
          <a:bodyPr wrap="none" rtlCol="0">
            <a:spAutoFit/>
          </a:bodyPr>
          <a:lstStyle/>
          <a:p>
            <a:r>
              <a:rPr lang="zh-CN" altLang="en-US" dirty="0" smtClean="0"/>
              <a:t>烫发</a:t>
            </a:r>
            <a:endParaRPr lang="en-US" altLang="zh-CN" dirty="0" smtClean="0"/>
          </a:p>
          <a:p>
            <a:r>
              <a:rPr lang="zh-CN" altLang="en-US" dirty="0" smtClean="0"/>
              <a:t>直发时代的结束</a:t>
            </a:r>
            <a:endParaRPr lang="fr-FR" dirty="0"/>
          </a:p>
        </p:txBody>
      </p:sp>
      <p:sp>
        <p:nvSpPr>
          <p:cNvPr id="16" name="ZoneTexte 15"/>
          <p:cNvSpPr txBox="1"/>
          <p:nvPr/>
        </p:nvSpPr>
        <p:spPr>
          <a:xfrm>
            <a:off x="174167" y="2437113"/>
            <a:ext cx="1579278" cy="369332"/>
          </a:xfrm>
          <a:prstGeom prst="rect">
            <a:avLst/>
          </a:prstGeom>
          <a:noFill/>
        </p:spPr>
        <p:txBody>
          <a:bodyPr wrap="none" rtlCol="0">
            <a:spAutoFit/>
          </a:bodyPr>
          <a:lstStyle/>
          <a:p>
            <a:r>
              <a:rPr lang="zh-CN" altLang="en-US" b="1" dirty="0" smtClean="0"/>
              <a:t>最初的美容院</a:t>
            </a:r>
            <a:endParaRPr lang="fr-FR" b="1" dirty="0"/>
          </a:p>
        </p:txBody>
      </p:sp>
      <p:sp>
        <p:nvSpPr>
          <p:cNvPr id="3" name="ZoneTexte 2"/>
          <p:cNvSpPr txBox="1"/>
          <p:nvPr/>
        </p:nvSpPr>
        <p:spPr>
          <a:xfrm>
            <a:off x="4703071" y="6388879"/>
            <a:ext cx="3244350" cy="369332"/>
          </a:xfrm>
          <a:prstGeom prst="rect">
            <a:avLst/>
          </a:prstGeom>
          <a:noFill/>
        </p:spPr>
        <p:txBody>
          <a:bodyPr wrap="none" rtlCol="0">
            <a:spAutoFit/>
          </a:bodyPr>
          <a:lstStyle/>
          <a:p>
            <a:r>
              <a:rPr lang="zh-CN" altLang="en-US" dirty="0" smtClean="0"/>
              <a:t>来源网络</a:t>
            </a:r>
            <a:r>
              <a:rPr lang="fr-FR" dirty="0" smtClean="0"/>
              <a:t>, </a:t>
            </a:r>
            <a:r>
              <a:rPr lang="fr-FR" dirty="0"/>
              <a:t>2011, </a:t>
            </a:r>
            <a:r>
              <a:rPr lang="zh-CN" altLang="en-US" dirty="0" smtClean="0"/>
              <a:t>吴泳琴</a:t>
            </a:r>
            <a:r>
              <a:rPr lang="fr-FR" altLang="zh-CN" dirty="0" smtClean="0"/>
              <a:t>, </a:t>
            </a:r>
            <a:r>
              <a:rPr lang="zh-CN" altLang="en-US" dirty="0" smtClean="0"/>
              <a:t>施叶婷</a:t>
            </a:r>
            <a:endParaRPr lang="fr-FR" dirty="0"/>
          </a:p>
        </p:txBody>
      </p:sp>
      <p:sp>
        <p:nvSpPr>
          <p:cNvPr id="4" name="Titre 3"/>
          <p:cNvSpPr>
            <a:spLocks noGrp="1"/>
          </p:cNvSpPr>
          <p:nvPr>
            <p:ph type="title"/>
          </p:nvPr>
        </p:nvSpPr>
        <p:spPr/>
        <p:txBody>
          <a:bodyPr>
            <a:noAutofit/>
          </a:bodyPr>
          <a:lstStyle/>
          <a:p>
            <a:r>
              <a:rPr lang="fr-FR" sz="2800" dirty="0" smtClean="0"/>
              <a:t>80</a:t>
            </a:r>
            <a:r>
              <a:rPr lang="zh-CN" altLang="en-US" sz="2800" dirty="0" smtClean="0"/>
              <a:t>年代</a:t>
            </a:r>
            <a:r>
              <a:rPr lang="fr-FR" sz="2800" dirty="0" smtClean="0"/>
              <a:t> : </a:t>
            </a:r>
            <a:r>
              <a:rPr lang="zh-CN" altLang="en-US" sz="2800" dirty="0" smtClean="0"/>
              <a:t>明确的色彩回归</a:t>
            </a:r>
            <a:endParaRPr lang="fr-FR" sz="2800" b="1" dirty="0"/>
          </a:p>
        </p:txBody>
      </p:sp>
    </p:spTree>
    <p:extLst>
      <p:ext uri="{BB962C8B-B14F-4D97-AF65-F5344CB8AC3E}">
        <p14:creationId xmlns:p14="http://schemas.microsoft.com/office/powerpoint/2010/main" val="2839518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zh-CN" altLang="en-US" sz="2400" i="1" dirty="0" smtClean="0"/>
              <a:t>今天，中西合并的美出现或者说西方的化妆是怎样被中国传统文化所重新解读的</a:t>
            </a:r>
            <a:endParaRPr lang="fr-FR" sz="2400" dirty="0"/>
          </a:p>
        </p:txBody>
      </p:sp>
      <p:sp>
        <p:nvSpPr>
          <p:cNvPr id="3" name="Espace réservé du contenu 2"/>
          <p:cNvSpPr>
            <a:spLocks noGrp="1"/>
          </p:cNvSpPr>
          <p:nvPr>
            <p:ph sz="quarter" idx="1"/>
          </p:nvPr>
        </p:nvSpPr>
        <p:spPr>
          <a:xfrm>
            <a:off x="539552" y="1447800"/>
            <a:ext cx="8147248" cy="4933528"/>
          </a:xfrm>
        </p:spPr>
        <p:txBody>
          <a:bodyPr>
            <a:normAutofit/>
          </a:bodyPr>
          <a:lstStyle/>
          <a:p>
            <a:pPr lvl="1"/>
            <a:r>
              <a:rPr lang="zh-CN" altLang="en-US" dirty="0" smtClean="0"/>
              <a:t>最值得注意的一点是西方化妆术很多</a:t>
            </a:r>
            <a:r>
              <a:rPr lang="zh-CN" altLang="en-US" dirty="0"/>
              <a:t>都</a:t>
            </a:r>
            <a:r>
              <a:rPr lang="zh-CN" altLang="en-US" dirty="0" smtClean="0"/>
              <a:t>被重新解读：</a:t>
            </a:r>
            <a:endParaRPr lang="en-US" altLang="zh-CN" dirty="0" smtClean="0"/>
          </a:p>
          <a:p>
            <a:pPr lvl="1"/>
            <a:endParaRPr lang="en-US" altLang="zh-CN" dirty="0" smtClean="0"/>
          </a:p>
          <a:p>
            <a:pPr lvl="1"/>
            <a:r>
              <a:rPr lang="zh-CN" altLang="en-US" sz="1800" dirty="0" smtClean="0"/>
              <a:t>从关系到身体的中国传统文化， 特别是对身体内在的看重</a:t>
            </a:r>
            <a:endParaRPr lang="en-US" altLang="zh-CN" sz="1800" dirty="0" smtClean="0"/>
          </a:p>
          <a:p>
            <a:pPr lvl="1"/>
            <a:endParaRPr lang="en-US" altLang="zh-CN" sz="1800" dirty="0"/>
          </a:p>
          <a:p>
            <a:pPr lvl="1"/>
            <a:r>
              <a:rPr lang="zh-CN" altLang="en-US" sz="1800" dirty="0"/>
              <a:t>审美</a:t>
            </a:r>
            <a:r>
              <a:rPr lang="zh-CN" altLang="en-US" sz="1800" dirty="0" smtClean="0"/>
              <a:t>的原则如和农民晒黑的脸相对的面部白皙</a:t>
            </a:r>
            <a:endParaRPr lang="en-US" altLang="zh-CN" sz="1800" dirty="0" smtClean="0"/>
          </a:p>
          <a:p>
            <a:pPr lvl="2"/>
            <a:r>
              <a:rPr lang="fr-FR" sz="1800" dirty="0" smtClean="0"/>
              <a:t> (</a:t>
            </a:r>
            <a:r>
              <a:rPr lang="zh-CN" altLang="en-US" sz="1800" dirty="0" smtClean="0"/>
              <a:t>参阅王蕾</a:t>
            </a:r>
            <a:r>
              <a:rPr lang="en-US" altLang="zh-CN" sz="1800" dirty="0" smtClean="0"/>
              <a:t>2011</a:t>
            </a:r>
            <a:r>
              <a:rPr lang="zh-CN" altLang="en-US" sz="1800" dirty="0" smtClean="0"/>
              <a:t>到</a:t>
            </a:r>
            <a:r>
              <a:rPr lang="en-US" altLang="zh-CN" sz="1800" dirty="0" smtClean="0"/>
              <a:t>2014</a:t>
            </a:r>
            <a:r>
              <a:rPr lang="zh-CN" altLang="en-US" sz="1800" dirty="0" smtClean="0"/>
              <a:t>年的研究</a:t>
            </a:r>
            <a:r>
              <a:rPr lang="fr-FR" sz="1800" dirty="0" smtClean="0"/>
              <a:t>; </a:t>
            </a:r>
            <a:r>
              <a:rPr lang="zh-CN" altLang="en-US" sz="1800" dirty="0" smtClean="0"/>
              <a:t>目前是与香奈儿的签了机密合同的研究</a:t>
            </a:r>
            <a:r>
              <a:rPr lang="fr-FR" sz="1800" dirty="0" smtClean="0"/>
              <a:t>)</a:t>
            </a:r>
          </a:p>
          <a:p>
            <a:pPr lvl="2"/>
            <a:endParaRPr lang="fr-FR" sz="1800" dirty="0"/>
          </a:p>
          <a:p>
            <a:pPr lvl="1"/>
            <a:r>
              <a:rPr lang="zh-CN" altLang="en-US" dirty="0" smtClean="0"/>
              <a:t>化妆展现外在美，能提升丈夫、客户、上级或自己的面子</a:t>
            </a:r>
            <a:endParaRPr lang="fr-FR" sz="2800" dirty="0" smtClean="0"/>
          </a:p>
          <a:p>
            <a:endParaRPr lang="fr-FR" dirty="0"/>
          </a:p>
        </p:txBody>
      </p:sp>
    </p:spTree>
    <p:extLst>
      <p:ext uri="{BB962C8B-B14F-4D97-AF65-F5344CB8AC3E}">
        <p14:creationId xmlns:p14="http://schemas.microsoft.com/office/powerpoint/2010/main" val="4166970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251520" y="3068960"/>
            <a:ext cx="8712968" cy="3672408"/>
          </a:xfrm>
        </p:spPr>
        <p:txBody>
          <a:bodyPr>
            <a:normAutofit fontScale="70000" lnSpcReduction="20000"/>
          </a:bodyPr>
          <a:lstStyle/>
          <a:p>
            <a:pPr algn="l" fontAlgn="auto">
              <a:lnSpc>
                <a:spcPct val="120000"/>
              </a:lnSpc>
              <a:spcAft>
                <a:spcPts val="0"/>
              </a:spcAft>
              <a:defRPr/>
            </a:pPr>
            <a:r>
              <a:rPr lang="zh-CN" altLang="en-US" sz="2800" b="1" dirty="0" smtClean="0"/>
              <a:t>郑立华教授</a:t>
            </a:r>
            <a:r>
              <a:rPr lang="zh-CN" altLang="en-US" sz="2800" dirty="0" smtClean="0"/>
              <a:t>，广东外语外贸大学西方语言文化学院院长，中国广州</a:t>
            </a:r>
            <a:endParaRPr lang="en-US" altLang="zh-CN" sz="2800" dirty="0"/>
          </a:p>
          <a:p>
            <a:pPr algn="l" fontAlgn="auto">
              <a:lnSpc>
                <a:spcPct val="120000"/>
              </a:lnSpc>
              <a:spcAft>
                <a:spcPts val="0"/>
              </a:spcAft>
              <a:defRPr/>
            </a:pPr>
            <a:endParaRPr lang="en-US" altLang="zh-CN" sz="2800" dirty="0"/>
          </a:p>
          <a:p>
            <a:pPr algn="l" fontAlgn="auto">
              <a:lnSpc>
                <a:spcPct val="120000"/>
              </a:lnSpc>
              <a:spcAft>
                <a:spcPts val="0"/>
              </a:spcAft>
              <a:defRPr/>
            </a:pPr>
            <a:r>
              <a:rPr lang="zh-CN" altLang="en-US" sz="2800" b="1" dirty="0" smtClean="0"/>
              <a:t>王蕾</a:t>
            </a:r>
            <a:r>
              <a:rPr lang="fr-FR" altLang="fr-FR" sz="2800" dirty="0" smtClean="0"/>
              <a:t>, </a:t>
            </a:r>
            <a:r>
              <a:rPr lang="zh-CN" altLang="en-US" sz="2800" dirty="0" smtClean="0"/>
              <a:t>巴黎五大，巴黎索邦西岱联合大学社会学博士，巴黎自由社会学家</a:t>
            </a:r>
            <a:endParaRPr lang="en-US" altLang="zh-CN" sz="2800" dirty="0" smtClean="0"/>
          </a:p>
          <a:p>
            <a:pPr algn="l" fontAlgn="auto">
              <a:lnSpc>
                <a:spcPct val="120000"/>
              </a:lnSpc>
              <a:spcAft>
                <a:spcPts val="0"/>
              </a:spcAft>
              <a:defRPr/>
            </a:pPr>
            <a:endParaRPr lang="en-US" altLang="zh-CN" sz="2800" dirty="0" smtClean="0"/>
          </a:p>
          <a:p>
            <a:pPr algn="l" fontAlgn="auto">
              <a:lnSpc>
                <a:spcPct val="120000"/>
              </a:lnSpc>
              <a:spcAft>
                <a:spcPts val="0"/>
              </a:spcAft>
              <a:defRPr/>
            </a:pPr>
            <a:r>
              <a:rPr lang="zh-CN" altLang="en-US" sz="2800" dirty="0" smtClean="0"/>
              <a:t>哈尔滨的黑龙江大学法语系的同事们：</a:t>
            </a:r>
            <a:r>
              <a:rPr lang="zh-CN" altLang="en-US" dirty="0" smtClean="0">
                <a:solidFill>
                  <a:srgbClr val="42607C"/>
                </a:solidFill>
              </a:rPr>
              <a:t>杨阳</a:t>
            </a:r>
            <a:r>
              <a:rPr lang="fr-FR" altLang="zh-CN" dirty="0" smtClean="0">
                <a:solidFill>
                  <a:srgbClr val="42607C"/>
                </a:solidFill>
              </a:rPr>
              <a:t>, </a:t>
            </a:r>
            <a:r>
              <a:rPr lang="zh-CN" altLang="en-US" dirty="0" smtClean="0">
                <a:solidFill>
                  <a:srgbClr val="42607C"/>
                </a:solidFill>
              </a:rPr>
              <a:t>刘晓菲</a:t>
            </a:r>
            <a:endParaRPr lang="en-US" altLang="zh-CN" dirty="0" smtClean="0">
              <a:solidFill>
                <a:srgbClr val="42607C"/>
              </a:solidFill>
            </a:endParaRPr>
          </a:p>
          <a:p>
            <a:pPr algn="l" fontAlgn="auto">
              <a:lnSpc>
                <a:spcPct val="120000"/>
              </a:lnSpc>
              <a:spcAft>
                <a:spcPts val="0"/>
              </a:spcAft>
              <a:defRPr/>
            </a:pPr>
            <a:endParaRPr lang="fr-FR" sz="2800" dirty="0" smtClean="0"/>
          </a:p>
          <a:p>
            <a:pPr algn="l" fontAlgn="auto">
              <a:lnSpc>
                <a:spcPct val="120000"/>
              </a:lnSpc>
              <a:spcAft>
                <a:spcPts val="0"/>
              </a:spcAft>
              <a:defRPr/>
            </a:pPr>
            <a:r>
              <a:rPr lang="zh-CN" altLang="en-US" sz="2700" dirty="0"/>
              <a:t>杭州的浙江大学法语系的</a:t>
            </a:r>
            <a:r>
              <a:rPr lang="zh-CN" altLang="en-US" sz="2700" dirty="0" smtClean="0"/>
              <a:t>同事们：</a:t>
            </a:r>
            <a:r>
              <a:rPr lang="zh-CN" altLang="en-US" dirty="0" smtClean="0">
                <a:solidFill>
                  <a:srgbClr val="42607C"/>
                </a:solidFill>
              </a:rPr>
              <a:t>吴泳琴</a:t>
            </a:r>
            <a:r>
              <a:rPr lang="fr-FR" altLang="zh-CN" dirty="0" smtClean="0">
                <a:solidFill>
                  <a:srgbClr val="42607C"/>
                </a:solidFill>
              </a:rPr>
              <a:t>, </a:t>
            </a:r>
            <a:r>
              <a:rPr lang="zh-CN" altLang="en-US" dirty="0" smtClean="0">
                <a:solidFill>
                  <a:srgbClr val="42607C"/>
                </a:solidFill>
              </a:rPr>
              <a:t>施叶婷</a:t>
            </a:r>
            <a:endParaRPr lang="en-US" altLang="zh-CN" dirty="0" smtClean="0">
              <a:solidFill>
                <a:srgbClr val="42607C"/>
              </a:solidFill>
            </a:endParaRPr>
          </a:p>
          <a:p>
            <a:pPr algn="l" fontAlgn="auto">
              <a:lnSpc>
                <a:spcPct val="120000"/>
              </a:lnSpc>
              <a:spcAft>
                <a:spcPts val="0"/>
              </a:spcAft>
              <a:defRPr/>
            </a:pPr>
            <a:endParaRPr lang="fr-FR" altLang="zh-CN" sz="1000" dirty="0">
              <a:solidFill>
                <a:srgbClr val="42607C"/>
              </a:solidFill>
            </a:endParaRPr>
          </a:p>
          <a:p>
            <a:pPr fontAlgn="auto">
              <a:lnSpc>
                <a:spcPct val="80000"/>
              </a:lnSpc>
              <a:spcAft>
                <a:spcPts val="0"/>
              </a:spcAft>
              <a:defRPr/>
            </a:pPr>
            <a:endParaRPr lang="fr-FR" sz="2800" dirty="0"/>
          </a:p>
          <a:p>
            <a:pPr fontAlgn="auto">
              <a:lnSpc>
                <a:spcPct val="80000"/>
              </a:lnSpc>
              <a:spcAft>
                <a:spcPts val="0"/>
              </a:spcAft>
              <a:defRPr/>
            </a:pPr>
            <a:r>
              <a:rPr lang="zh-CN" altLang="en-US" sz="2800" dirty="0" smtClean="0"/>
              <a:t>法国博福</a:t>
            </a:r>
            <a:r>
              <a:rPr lang="en-US" altLang="zh-CN" sz="2800" dirty="0" smtClean="0"/>
              <a:t>-</a:t>
            </a:r>
            <a:r>
              <a:rPr lang="zh-CN" altLang="en-US" sz="2800" dirty="0" smtClean="0"/>
              <a:t>益普生国际、欧莱雅和香奈儿联合赞助</a:t>
            </a:r>
            <a:endParaRPr lang="fr-FR" sz="2800" dirty="0"/>
          </a:p>
          <a:p>
            <a:endParaRPr lang="fr-FR" dirty="0"/>
          </a:p>
        </p:txBody>
      </p:sp>
      <p:sp>
        <p:nvSpPr>
          <p:cNvPr id="3" name="Titre 2"/>
          <p:cNvSpPr>
            <a:spLocks noGrp="1"/>
          </p:cNvSpPr>
          <p:nvPr>
            <p:ph type="ctrTitle"/>
          </p:nvPr>
        </p:nvSpPr>
        <p:spPr>
          <a:xfrm>
            <a:off x="4211960" y="1700808"/>
            <a:ext cx="4474840" cy="1470025"/>
          </a:xfrm>
        </p:spPr>
        <p:txBody>
          <a:bodyPr>
            <a:normAutofit fontScale="90000"/>
          </a:bodyPr>
          <a:lstStyle/>
          <a:p>
            <a:r>
              <a:rPr lang="fr-FR" altLang="fr-FR" dirty="0"/>
              <a:t>1997 </a:t>
            </a:r>
            <a:r>
              <a:rPr lang="zh-CN" altLang="en-US" dirty="0"/>
              <a:t>到</a:t>
            </a:r>
            <a:r>
              <a:rPr lang="fr-FR" altLang="fr-FR" dirty="0"/>
              <a:t>2014</a:t>
            </a:r>
            <a:r>
              <a:rPr lang="zh-CN" altLang="en-US" dirty="0"/>
              <a:t>与以下人员合作</a:t>
            </a:r>
            <a:r>
              <a:rPr lang="en-US" altLang="zh-CN" dirty="0"/>
              <a:t/>
            </a:r>
            <a:br>
              <a:rPr lang="en-US" altLang="zh-CN" dirty="0"/>
            </a:br>
            <a:endParaRPr lang="fr-FR" dirty="0"/>
          </a:p>
        </p:txBody>
      </p:sp>
      <p:pic>
        <p:nvPicPr>
          <p:cNvPr id="4" name="图片 5" descr="CIMG9173.JPG"/>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105272" y="-1"/>
            <a:ext cx="3933717" cy="299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3012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1" algn="l" rtl="0">
              <a:spcBef>
                <a:spcPct val="0"/>
              </a:spcBef>
            </a:pPr>
            <a:r>
              <a:rPr lang="zh-CN" altLang="en-US" sz="2700" kern="1200" dirty="0" smtClean="0">
                <a:solidFill>
                  <a:schemeClr val="tx2"/>
                </a:solidFill>
                <a:latin typeface="+mj-lt"/>
                <a:ea typeface="+mj-ea"/>
                <a:cs typeface="+mj-cs"/>
              </a:rPr>
              <a:t>当化妆被认为是化学的，甚至是有毒的，中西合并可能会威胁到身体的内在美</a:t>
            </a:r>
            <a:endParaRPr lang="fr-FR" b="1" dirty="0"/>
          </a:p>
        </p:txBody>
      </p:sp>
      <p:sp>
        <p:nvSpPr>
          <p:cNvPr id="3" name="Espace réservé du contenu 2"/>
          <p:cNvSpPr>
            <a:spLocks noGrp="1"/>
          </p:cNvSpPr>
          <p:nvPr>
            <p:ph sz="quarter" idx="1"/>
          </p:nvPr>
        </p:nvSpPr>
        <p:spPr>
          <a:xfrm>
            <a:off x="395536" y="1447800"/>
            <a:ext cx="8291264" cy="4933528"/>
          </a:xfrm>
        </p:spPr>
        <p:txBody>
          <a:bodyPr>
            <a:normAutofit/>
          </a:bodyPr>
          <a:lstStyle/>
          <a:p>
            <a:pPr lvl="1"/>
            <a:r>
              <a:rPr lang="zh-CN" altLang="fr-FR" dirty="0" smtClean="0"/>
              <a:t>内在</a:t>
            </a:r>
            <a:r>
              <a:rPr lang="zh-CN" altLang="fr-FR" dirty="0"/>
              <a:t>养生比外在装扮更重要</a:t>
            </a:r>
            <a:endParaRPr lang="fr-FR" altLang="zh-CN" dirty="0"/>
          </a:p>
          <a:p>
            <a:pPr lvl="1"/>
            <a:r>
              <a:rPr lang="fr-FR" dirty="0" smtClean="0"/>
              <a:t> (</a:t>
            </a:r>
            <a:r>
              <a:rPr lang="zh-CN" altLang="en-US" dirty="0" smtClean="0"/>
              <a:t>来自</a:t>
            </a:r>
            <a:r>
              <a:rPr lang="fr-FR" dirty="0" smtClean="0"/>
              <a:t>, </a:t>
            </a:r>
            <a:r>
              <a:rPr lang="fr-FR" dirty="0"/>
              <a:t>2011, </a:t>
            </a:r>
            <a:r>
              <a:rPr lang="zh-CN" altLang="en-US" dirty="0" smtClean="0"/>
              <a:t>吴泳琴</a:t>
            </a:r>
            <a:r>
              <a:rPr lang="fr-FR" altLang="zh-CN" dirty="0" smtClean="0"/>
              <a:t>, </a:t>
            </a:r>
            <a:r>
              <a:rPr lang="zh-CN" altLang="en-US" dirty="0" smtClean="0"/>
              <a:t>施叶婷</a:t>
            </a:r>
            <a:r>
              <a:rPr lang="fr-FR" altLang="zh-CN" dirty="0" smtClean="0"/>
              <a:t>)</a:t>
            </a:r>
            <a:endParaRPr lang="fr-FR" dirty="0"/>
          </a:p>
          <a:p>
            <a:r>
              <a:rPr lang="zh-CN" altLang="en-US" dirty="0" smtClean="0"/>
              <a:t>这就是为什么我们所采访的中国女性会使用一种叫隔离霜的东西来阻止化妆产品渗透到皮肤里影响身体的和谐</a:t>
            </a:r>
            <a:endParaRPr lang="en-US" altLang="zh-CN" dirty="0" smtClean="0"/>
          </a:p>
          <a:p>
            <a:r>
              <a:rPr lang="zh-CN" altLang="en-US" dirty="0" smtClean="0"/>
              <a:t>要知道中文里“隔离”这个单词意思不一般，因为它被用在贪污受贿嫌疑人身上，他们会被和民众隔离开。</a:t>
            </a:r>
            <a:endParaRPr lang="en-US" altLang="zh-CN" dirty="0" smtClean="0"/>
          </a:p>
          <a:p>
            <a:r>
              <a:rPr lang="zh-CN" altLang="en-US" dirty="0" smtClean="0"/>
              <a:t>现在还不知道这种霜的名字来源，是从法语或英语中的打底霜翻译过来的，还是这种霜的性质和中文里某一专门的意思相吻合？不论如何，这都是一个关于美的跨文化融合的一个绝佳例子。</a:t>
            </a:r>
            <a:endParaRPr lang="fr-FR" dirty="0"/>
          </a:p>
        </p:txBody>
      </p:sp>
    </p:spTree>
    <p:extLst>
      <p:ext uri="{BB962C8B-B14F-4D97-AF65-F5344CB8AC3E}">
        <p14:creationId xmlns:p14="http://schemas.microsoft.com/office/powerpoint/2010/main" val="3899885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zh-CN" altLang="en-US" sz="2000" dirty="0" smtClean="0"/>
              <a:t>美和身体的意义围绕三个大的层面形成，矛盾，运动和情境：美不是一个状态，而是一种运动，一种流动</a:t>
            </a:r>
            <a:endParaRPr lang="fr-FR" sz="2000" dirty="0"/>
          </a:p>
        </p:txBody>
      </p:sp>
      <p:sp>
        <p:nvSpPr>
          <p:cNvPr id="3" name="Espace réservé du contenu 2"/>
          <p:cNvSpPr>
            <a:spLocks noGrp="1"/>
          </p:cNvSpPr>
          <p:nvPr>
            <p:ph sz="quarter" idx="1"/>
          </p:nvPr>
        </p:nvSpPr>
        <p:spPr>
          <a:xfrm>
            <a:off x="467544" y="1447800"/>
            <a:ext cx="8424936" cy="4572000"/>
          </a:xfrm>
        </p:spPr>
        <p:txBody>
          <a:bodyPr>
            <a:normAutofit fontScale="85000" lnSpcReduction="20000"/>
          </a:bodyPr>
          <a:lstStyle/>
          <a:p>
            <a:pPr lvl="1"/>
            <a:r>
              <a:rPr lang="zh-CN" altLang="en-US" b="1" dirty="0" smtClean="0"/>
              <a:t>矛盾，或正面和负面交替，建立在著名的阴阳组合上，中国</a:t>
            </a:r>
            <a:r>
              <a:rPr lang="zh-CN" altLang="en-US" b="1" dirty="0"/>
              <a:t>对于内外美</a:t>
            </a:r>
            <a:r>
              <a:rPr lang="zh-CN" altLang="en-US" b="1" dirty="0" smtClean="0"/>
              <a:t>的观念中也包含这样的对立的融合</a:t>
            </a:r>
            <a:endParaRPr lang="en-US" altLang="zh-CN" b="1" dirty="0" smtClean="0"/>
          </a:p>
          <a:p>
            <a:pPr lvl="1"/>
            <a:r>
              <a:rPr lang="zh-CN" altLang="en-US" b="1" dirty="0" smtClean="0"/>
              <a:t>永恒的运动常指气、精力、呼吸在身体中游走，它们的良好运作保证皮肤的健康和美</a:t>
            </a:r>
            <a:endParaRPr lang="en-US" altLang="zh-CN" b="1" dirty="0" smtClean="0"/>
          </a:p>
          <a:p>
            <a:pPr lvl="1"/>
            <a:r>
              <a:rPr lang="zh-CN" altLang="en-US" b="1" dirty="0" smtClean="0"/>
              <a:t>情境、背景、事情的进展、势（表示权力和行为能力）都很重要，这些是对意义进行解读的基础</a:t>
            </a:r>
            <a:endParaRPr lang="en-US" altLang="zh-CN" b="1" dirty="0" smtClean="0"/>
          </a:p>
          <a:p>
            <a:pPr lvl="1"/>
            <a:r>
              <a:rPr lang="zh-CN" altLang="en-US" b="1" dirty="0"/>
              <a:t>就</a:t>
            </a:r>
            <a:r>
              <a:rPr lang="zh-CN" altLang="en-US" b="1" dirty="0" smtClean="0"/>
              <a:t>美的情况来说，化妆既可以和一个不良少女的负面形象相连，也可以和一位职业女性的正面形象相连</a:t>
            </a:r>
            <a:endParaRPr lang="en-US" altLang="zh-CN" b="1" dirty="0" smtClean="0"/>
          </a:p>
          <a:p>
            <a:pPr lvl="1"/>
            <a:r>
              <a:rPr lang="fr-FR" dirty="0" smtClean="0"/>
              <a:t> (</a:t>
            </a:r>
            <a:r>
              <a:rPr lang="zh-CN" altLang="en-US" dirty="0" smtClean="0"/>
              <a:t>见弗朗索瓦</a:t>
            </a:r>
            <a:r>
              <a:rPr lang="en-US" altLang="zh-CN" dirty="0" smtClean="0"/>
              <a:t>·</a:t>
            </a:r>
            <a:r>
              <a:rPr lang="zh-CN" altLang="en-US" dirty="0" smtClean="0"/>
              <a:t>于连，</a:t>
            </a:r>
            <a:r>
              <a:rPr lang="en-US" altLang="zh-CN" dirty="0" smtClean="0"/>
              <a:t>《</a:t>
            </a:r>
            <a:r>
              <a:rPr lang="zh-CN" altLang="en-US" dirty="0"/>
              <a:t>事物的倾向，中国的效率史</a:t>
            </a:r>
            <a:r>
              <a:rPr lang="en-US" altLang="zh-CN" dirty="0" smtClean="0"/>
              <a:t>》</a:t>
            </a:r>
            <a:r>
              <a:rPr lang="zh-CN" altLang="en-US" dirty="0" smtClean="0"/>
              <a:t>，塞伊出版社，</a:t>
            </a:r>
            <a:r>
              <a:rPr lang="en-US" altLang="zh-CN" dirty="0" smtClean="0"/>
              <a:t>1992</a:t>
            </a:r>
          </a:p>
          <a:p>
            <a:pPr lvl="1"/>
            <a:r>
              <a:rPr lang="fr-FR" dirty="0" smtClean="0"/>
              <a:t>François Jullien, </a:t>
            </a:r>
            <a:r>
              <a:rPr lang="fr-FR" i="1" dirty="0"/>
              <a:t>La Propension des choses, Pour une histoire de l’efficacité en </a:t>
            </a:r>
            <a:r>
              <a:rPr lang="fr-FR" i="1" dirty="0" smtClean="0"/>
              <a:t>Chine</a:t>
            </a:r>
            <a:r>
              <a:rPr lang="fr-FR" dirty="0" smtClean="0"/>
              <a:t>,Seuil</a:t>
            </a:r>
            <a:r>
              <a:rPr lang="fr-FR" dirty="0"/>
              <a:t>, </a:t>
            </a:r>
            <a:r>
              <a:rPr lang="fr-FR" dirty="0" smtClean="0"/>
              <a:t>1992)</a:t>
            </a:r>
          </a:p>
          <a:p>
            <a:pPr lvl="1"/>
            <a:r>
              <a:rPr lang="zh-CN" altLang="en-US" dirty="0" smtClean="0"/>
              <a:t>见</a:t>
            </a:r>
            <a:r>
              <a:rPr lang="zh-CN" altLang="en-US" dirty="0"/>
              <a:t>西里尔</a:t>
            </a:r>
            <a:r>
              <a:rPr lang="en-US" altLang="zh-CN" dirty="0"/>
              <a:t>·</a:t>
            </a:r>
            <a:r>
              <a:rPr lang="zh-CN" altLang="en-US" dirty="0"/>
              <a:t>扎瓦里， </a:t>
            </a:r>
            <a:r>
              <a:rPr lang="en-US" altLang="zh-CN" dirty="0" smtClean="0"/>
              <a:t>《</a:t>
            </a:r>
            <a:r>
              <a:rPr lang="zh-CN" altLang="en-US" dirty="0" smtClean="0"/>
              <a:t>龙的灵活，中国文化的基本元素</a:t>
            </a:r>
            <a:r>
              <a:rPr lang="en-US" altLang="zh-CN" dirty="0" smtClean="0"/>
              <a:t>》</a:t>
            </a:r>
            <a:r>
              <a:rPr lang="zh-CN" altLang="en-US" dirty="0"/>
              <a:t>，阿尔班</a:t>
            </a:r>
            <a:r>
              <a:rPr lang="en-US" altLang="zh-CN" dirty="0"/>
              <a:t>—</a:t>
            </a:r>
            <a:r>
              <a:rPr lang="zh-CN" altLang="en-US" dirty="0"/>
              <a:t>米歇尔</a:t>
            </a:r>
            <a:r>
              <a:rPr lang="zh-CN" altLang="en-US" dirty="0" smtClean="0"/>
              <a:t>出版社，</a:t>
            </a:r>
            <a:r>
              <a:rPr lang="en-US" altLang="zh-CN" dirty="0" smtClean="0"/>
              <a:t>2014</a:t>
            </a:r>
          </a:p>
          <a:p>
            <a:pPr lvl="1"/>
            <a:r>
              <a:rPr lang="zh-CN" altLang="en-US" dirty="0" smtClean="0"/>
              <a:t>（</a:t>
            </a:r>
            <a:r>
              <a:rPr lang="fr-FR" altLang="zh-CN" dirty="0"/>
              <a:t>Cyrille J. –D. Javary, </a:t>
            </a:r>
            <a:r>
              <a:rPr lang="fr-FR" altLang="zh-CN" i="1" dirty="0"/>
              <a:t>La souplesse du dragon. Les fondamentaux de la culture chinoise</a:t>
            </a:r>
            <a:r>
              <a:rPr lang="fr-FR" altLang="zh-CN" dirty="0"/>
              <a:t>, Albin-Michel, </a:t>
            </a:r>
            <a:r>
              <a:rPr lang="fr-FR" altLang="zh-CN" dirty="0" smtClean="0"/>
              <a:t>2014</a:t>
            </a:r>
            <a:r>
              <a:rPr lang="zh-CN" altLang="en-US" dirty="0" smtClean="0"/>
              <a:t>）</a:t>
            </a:r>
            <a:endParaRPr lang="fr-FR" dirty="0"/>
          </a:p>
        </p:txBody>
      </p:sp>
    </p:spTree>
    <p:extLst>
      <p:ext uri="{BB962C8B-B14F-4D97-AF65-F5344CB8AC3E}">
        <p14:creationId xmlns:p14="http://schemas.microsoft.com/office/powerpoint/2010/main" val="3573796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zh-CN" altLang="en-US" sz="2000" dirty="0" smtClean="0"/>
              <a:t>美是流动的，是自然能量向人类美转化的结果：山、矿物质</a:t>
            </a:r>
            <a:r>
              <a:rPr lang="zh-CN" altLang="en-US" sz="2000" dirty="0"/>
              <a:t>、</a:t>
            </a:r>
            <a:r>
              <a:rPr lang="zh-CN" altLang="en-US" sz="2000" dirty="0" smtClean="0"/>
              <a:t>水、身体的营养、美</a:t>
            </a:r>
            <a:endParaRPr lang="fr-FR" sz="2000" dirty="0"/>
          </a:p>
        </p:txBody>
      </p:sp>
      <p:sp>
        <p:nvSpPr>
          <p:cNvPr id="3" name="Espace réservé du contenu 2"/>
          <p:cNvSpPr>
            <a:spLocks noGrp="1"/>
          </p:cNvSpPr>
          <p:nvPr>
            <p:ph sz="quarter" idx="1"/>
          </p:nvPr>
        </p:nvSpPr>
        <p:spPr/>
        <p:txBody>
          <a:bodyPr>
            <a:normAutofit fontScale="92500"/>
          </a:bodyPr>
          <a:lstStyle/>
          <a:p>
            <a:r>
              <a:rPr lang="zh-CN" altLang="en-US" dirty="0" smtClean="0"/>
              <a:t>我们</a:t>
            </a:r>
            <a:r>
              <a:rPr lang="en-US" altLang="zh-CN" dirty="0" smtClean="0"/>
              <a:t>2007</a:t>
            </a:r>
            <a:r>
              <a:rPr lang="zh-CN" altLang="en-US" dirty="0" smtClean="0"/>
              <a:t>年开展的关于矿物化妆</a:t>
            </a:r>
            <a:r>
              <a:rPr lang="zh-CN" altLang="en-US" dirty="0"/>
              <a:t>的</a:t>
            </a:r>
            <a:r>
              <a:rPr lang="zh-CN" altLang="en-US" dirty="0" smtClean="0"/>
              <a:t>调查指出，在南方</a:t>
            </a:r>
            <a:r>
              <a:rPr lang="zh-CN" altLang="en-US" dirty="0"/>
              <a:t>城市</a:t>
            </a:r>
            <a:r>
              <a:rPr lang="zh-CN" altLang="en-US" dirty="0" smtClean="0"/>
              <a:t>广州，中国文化中</a:t>
            </a:r>
            <a:endParaRPr lang="fr-FR" dirty="0" smtClean="0"/>
          </a:p>
          <a:p>
            <a:pPr lvl="1"/>
            <a:r>
              <a:rPr lang="zh-CN" altLang="fr-FR" dirty="0" smtClean="0"/>
              <a:t>矿物质</a:t>
            </a:r>
            <a:r>
              <a:rPr lang="zh-CN" altLang="en-US" dirty="0" smtClean="0"/>
              <a:t>是矛盾的</a:t>
            </a:r>
            <a:r>
              <a:rPr lang="fr-FR" dirty="0" smtClean="0"/>
              <a:t>, </a:t>
            </a:r>
            <a:r>
              <a:rPr lang="zh-CN" altLang="en-US" dirty="0" smtClean="0"/>
              <a:t>它被认为是具有正负双面性的自然物质</a:t>
            </a:r>
            <a:endParaRPr lang="en-US" altLang="zh-CN" dirty="0" smtClean="0"/>
          </a:p>
          <a:p>
            <a:pPr lvl="1"/>
            <a:r>
              <a:rPr lang="zh-CN" altLang="en-US" dirty="0" smtClean="0"/>
              <a:t>矿物质很自然的就和自然以及能量的主题相连，特别是玉</a:t>
            </a:r>
            <a:endParaRPr lang="en-US" altLang="zh-CN" dirty="0" smtClean="0"/>
          </a:p>
          <a:p>
            <a:pPr lvl="1"/>
            <a:r>
              <a:rPr lang="zh-CN" altLang="en-US" dirty="0" smtClean="0"/>
              <a:t>自然的观念和来源的观念相关联</a:t>
            </a:r>
            <a:endParaRPr lang="en-US" altLang="zh-CN" dirty="0" smtClean="0"/>
          </a:p>
          <a:p>
            <a:pPr lvl="1"/>
            <a:r>
              <a:rPr lang="zh-CN" altLang="en-US" dirty="0" smtClean="0"/>
              <a:t>源起自然的物质进入矿物，然后山里的水将其溶解，又将这个能量传输给人。</a:t>
            </a:r>
            <a:endParaRPr lang="en-US" altLang="zh-CN" dirty="0" smtClean="0"/>
          </a:p>
          <a:p>
            <a:pPr lvl="1"/>
            <a:r>
              <a:rPr lang="zh-CN" altLang="en-US" dirty="0"/>
              <a:t>矿物质是健康的源头</a:t>
            </a:r>
            <a:endParaRPr lang="fr-FR" dirty="0"/>
          </a:p>
          <a:p>
            <a:r>
              <a:rPr lang="zh-CN" altLang="en-US" dirty="0" smtClean="0"/>
              <a:t>所以在中国人的想象中有这样一条传输线</a:t>
            </a:r>
            <a:r>
              <a:rPr lang="zh-CN" altLang="en-US" dirty="0"/>
              <a:t>：</a:t>
            </a:r>
            <a:r>
              <a:rPr lang="zh-CN" altLang="en-US" dirty="0" smtClean="0"/>
              <a:t>大自然中的好东西传到矿物质中，然后从矿物质又传入人体，由此使人产生内在美，最终焕发为外在美。</a:t>
            </a:r>
            <a:endParaRPr lang="fr-FR" dirty="0"/>
          </a:p>
        </p:txBody>
      </p:sp>
    </p:spTree>
    <p:extLst>
      <p:ext uri="{BB962C8B-B14F-4D97-AF65-F5344CB8AC3E}">
        <p14:creationId xmlns:p14="http://schemas.microsoft.com/office/powerpoint/2010/main" val="9332904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sz="quarter"/>
          </p:nvPr>
        </p:nvSpPr>
        <p:spPr/>
        <p:txBody>
          <a:bodyPr/>
          <a:lstStyle/>
          <a:p>
            <a:pPr fontAlgn="auto">
              <a:spcAft>
                <a:spcPts val="0"/>
              </a:spcAft>
              <a:defRPr/>
            </a:pPr>
            <a:r>
              <a:rPr lang="zh-CN" altLang="en-US" sz="2400" dirty="0" smtClean="0"/>
              <a:t>身体护理品中的矿物质和房子的装饰</a:t>
            </a:r>
            <a:r>
              <a:rPr lang="en-US" altLang="zh-CN" sz="2400" dirty="0" smtClean="0"/>
              <a:t/>
            </a:r>
            <a:br>
              <a:rPr lang="en-US" altLang="zh-CN" sz="2400" dirty="0" smtClean="0"/>
            </a:br>
            <a:r>
              <a:rPr lang="zh-CN" altLang="en-US" sz="2400" dirty="0" smtClean="0"/>
              <a:t>大型购物商城的加拿大产品，中上阶层</a:t>
            </a:r>
            <a:endParaRPr lang="fr-FR" altLang="fr-FR" sz="2400" dirty="0"/>
          </a:p>
        </p:txBody>
      </p:sp>
      <p:pic>
        <p:nvPicPr>
          <p:cNvPr id="26627" name="Picture 4" descr="2007 11 China Plazza boutique soin  du corps décoration  DSC05145"/>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a:xfrm>
            <a:off x="1711325" y="2017713"/>
            <a:ext cx="2752725" cy="1981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8" name="Picture 5" descr="2007 11 China Plazza boutique soin  du corps décoration DSC05144"/>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672138" y="2017713"/>
            <a:ext cx="2752725" cy="198913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9" name="Picture 6" descr="2007 11 China Plazza boutique soin  du corps décoration DSC05141"/>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1711325" y="4141788"/>
            <a:ext cx="2754313" cy="19907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30" name="Picture 3" descr="2007 11 China Plazza boutique soin  du corps décoration shen ti hu li  pin DSC05147"/>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5670550" y="4141788"/>
            <a:ext cx="2754313" cy="19907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31" name="Text Box 7"/>
          <p:cNvSpPr txBox="1">
            <a:spLocks noChangeArrowheads="1"/>
          </p:cNvSpPr>
          <p:nvPr/>
        </p:nvSpPr>
        <p:spPr bwMode="auto">
          <a:xfrm>
            <a:off x="5508104" y="6250407"/>
            <a:ext cx="4896544"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zh-CN" altLang="fr-FR" sz="1800" b="1" i="1" dirty="0">
                <a:latin typeface="Arial" pitchFamily="34" charset="0"/>
                <a:ea typeface="SimSun" pitchFamily="2" charset="-122"/>
              </a:rPr>
              <a:t>身体</a:t>
            </a:r>
            <a:r>
              <a:rPr lang="zh-CN" altLang="fr-FR" sz="1800" b="1" i="1" dirty="0" smtClean="0">
                <a:latin typeface="Arial" pitchFamily="34" charset="0"/>
                <a:ea typeface="SimSun" pitchFamily="2" charset="-122"/>
              </a:rPr>
              <a:t>护理</a:t>
            </a:r>
            <a:endParaRPr lang="fr-FR" altLang="fr-FR" sz="1800" b="1" dirty="0">
              <a:latin typeface="Arial" pitchFamily="34" charset="0"/>
            </a:endParaRPr>
          </a:p>
        </p:txBody>
      </p:sp>
      <p:sp>
        <p:nvSpPr>
          <p:cNvPr id="2" name="ZoneTexte 1"/>
          <p:cNvSpPr txBox="1"/>
          <p:nvPr/>
        </p:nvSpPr>
        <p:spPr>
          <a:xfrm>
            <a:off x="755576" y="6064431"/>
            <a:ext cx="1338828" cy="369332"/>
          </a:xfrm>
          <a:prstGeom prst="rect">
            <a:avLst/>
          </a:prstGeom>
          <a:noFill/>
        </p:spPr>
        <p:txBody>
          <a:bodyPr wrap="none" rtlCol="0">
            <a:spAutoFit/>
          </a:bodyPr>
          <a:lstStyle/>
          <a:p>
            <a:r>
              <a:rPr lang="zh-CN" altLang="en-US" dirty="0" smtClean="0"/>
              <a:t>浴缸用浴盐</a:t>
            </a:r>
            <a:endParaRPr lang="fr-FR" dirty="0"/>
          </a:p>
        </p:txBody>
      </p:sp>
    </p:spTree>
    <p:extLst>
      <p:ext uri="{BB962C8B-B14F-4D97-AF65-F5344CB8AC3E}">
        <p14:creationId xmlns:p14="http://schemas.microsoft.com/office/powerpoint/2010/main" val="2529453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zh-CN" altLang="en-US" sz="2800" dirty="0" smtClean="0"/>
              <a:t>身体的活力</a:t>
            </a:r>
            <a:r>
              <a:rPr lang="zh-CN" altLang="en-US" sz="2800" dirty="0"/>
              <a:t>和</a:t>
            </a:r>
            <a:r>
              <a:rPr lang="zh-CN" altLang="en-US" sz="2800" dirty="0" smtClean="0"/>
              <a:t>“气”：美的更新运动</a:t>
            </a:r>
            <a:r>
              <a:rPr lang="zh-CN" altLang="en-US" sz="2800" dirty="0"/>
              <a:t>永不停歇</a:t>
            </a:r>
            <a:endParaRPr lang="fr-FR" sz="2800" dirty="0"/>
          </a:p>
        </p:txBody>
      </p:sp>
      <p:sp>
        <p:nvSpPr>
          <p:cNvPr id="3" name="Espace réservé du contenu 2"/>
          <p:cNvSpPr>
            <a:spLocks noGrp="1"/>
          </p:cNvSpPr>
          <p:nvPr>
            <p:ph sz="quarter" idx="1"/>
          </p:nvPr>
        </p:nvSpPr>
        <p:spPr>
          <a:xfrm>
            <a:off x="539552" y="1447800"/>
            <a:ext cx="8147248" cy="4933528"/>
          </a:xfrm>
        </p:spPr>
        <p:txBody>
          <a:bodyPr>
            <a:normAutofit fontScale="92500" lnSpcReduction="20000"/>
          </a:bodyPr>
          <a:lstStyle/>
          <a:p>
            <a:r>
              <a:rPr lang="zh-CN" altLang="en-US" dirty="0" smtClean="0"/>
              <a:t>简单的来说，传统的中医建立在构成体系的四个运动上：</a:t>
            </a:r>
            <a:endParaRPr lang="fr-FR" dirty="0" smtClean="0"/>
          </a:p>
          <a:p>
            <a:pPr lvl="1"/>
            <a:r>
              <a:rPr lang="zh-CN" altLang="en-US" b="1" dirty="0" smtClean="0"/>
              <a:t>使进入：</a:t>
            </a:r>
            <a:r>
              <a:rPr lang="zh-CN" altLang="en-US" dirty="0" smtClean="0"/>
              <a:t>使积极因素进入身体，特别是食物，“热性”食物和“凉性”食物的区分都有其代表意义。如果体热则该吃凉性的食物，反之亦然。</a:t>
            </a:r>
            <a:endParaRPr lang="en-US" altLang="zh-CN" dirty="0" smtClean="0"/>
          </a:p>
          <a:p>
            <a:pPr lvl="1"/>
            <a:r>
              <a:rPr lang="zh-CN" altLang="en-US" b="1" dirty="0" smtClean="0"/>
              <a:t>使流通：</a:t>
            </a:r>
            <a:r>
              <a:rPr lang="zh-CN" altLang="en-US" dirty="0" smtClean="0"/>
              <a:t>使能量和血液在身体流通，白皙红润的皮肤来自于此，红润是身体好的表现</a:t>
            </a:r>
            <a:endParaRPr lang="en-US" altLang="zh-CN" dirty="0" smtClean="0"/>
          </a:p>
          <a:p>
            <a:pPr lvl="1"/>
            <a:r>
              <a:rPr lang="zh-CN" altLang="en-US" dirty="0" smtClean="0"/>
              <a:t>体育运动，如老年人练气功能让能量在身体里流动</a:t>
            </a:r>
            <a:endParaRPr lang="en-US" altLang="zh-CN" dirty="0" smtClean="0"/>
          </a:p>
          <a:p>
            <a:pPr lvl="1"/>
            <a:r>
              <a:rPr lang="zh-CN" altLang="en-US" dirty="0" smtClean="0"/>
              <a:t>身体按摩，特别是在穴位上按摩是使“气”重新流动的传统方法之一</a:t>
            </a:r>
            <a:endParaRPr lang="en-US" altLang="zh-CN" dirty="0" smtClean="0"/>
          </a:p>
          <a:p>
            <a:pPr lvl="1"/>
            <a:r>
              <a:rPr lang="zh-CN" altLang="en-US" dirty="0" smtClean="0"/>
              <a:t>针灸也是使</a:t>
            </a:r>
            <a:r>
              <a:rPr lang="zh-CN" altLang="en-US" dirty="0"/>
              <a:t>“气”重新流动的</a:t>
            </a:r>
            <a:r>
              <a:rPr lang="zh-CN" altLang="en-US" dirty="0" smtClean="0"/>
              <a:t>传统技术之一</a:t>
            </a:r>
            <a:endParaRPr lang="en-US" altLang="zh-CN" dirty="0"/>
          </a:p>
          <a:p>
            <a:pPr lvl="1"/>
            <a:r>
              <a:rPr lang="zh-CN" altLang="en-US" b="1" dirty="0" smtClean="0"/>
              <a:t>使排出</a:t>
            </a:r>
            <a:r>
              <a:rPr lang="en-US" altLang="zh-CN" b="1" dirty="0" smtClean="0"/>
              <a:t>: </a:t>
            </a:r>
            <a:r>
              <a:rPr lang="zh-CN" altLang="en-US" dirty="0" smtClean="0"/>
              <a:t>毒素可以通过流汗或拔火罐排出体外</a:t>
            </a:r>
            <a:endParaRPr lang="en-US" altLang="zh-CN" dirty="0" smtClean="0"/>
          </a:p>
          <a:p>
            <a:pPr lvl="1"/>
            <a:r>
              <a:rPr lang="zh-CN" altLang="en-US" b="1" dirty="0"/>
              <a:t>阻止</a:t>
            </a:r>
            <a:r>
              <a:rPr lang="zh-CN" altLang="en-US" b="1" dirty="0" smtClean="0"/>
              <a:t>进入：</a:t>
            </a:r>
            <a:r>
              <a:rPr lang="zh-CN" altLang="en-US" dirty="0" smtClean="0"/>
              <a:t>隔离霜可阻止有害物质进入，再比如怀孕期间不允许化妆</a:t>
            </a:r>
            <a:endParaRPr lang="en-US" altLang="zh-CN" dirty="0" smtClean="0"/>
          </a:p>
          <a:p>
            <a:pPr lvl="1"/>
            <a:r>
              <a:rPr lang="zh-CN" altLang="en-US" dirty="0" smtClean="0"/>
              <a:t>可以肯定的是美和身体紧密联系，它不是一种状态，它是流动变化的</a:t>
            </a:r>
            <a:endParaRPr lang="fr-FR" dirty="0"/>
          </a:p>
        </p:txBody>
      </p:sp>
    </p:spTree>
    <p:extLst>
      <p:ext uri="{BB962C8B-B14F-4D97-AF65-F5344CB8AC3E}">
        <p14:creationId xmlns:p14="http://schemas.microsoft.com/office/powerpoint/2010/main" val="1677793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zh-CN" altLang="en-US" b="1" dirty="0" smtClean="0"/>
              <a:t>美的社会和物质层面</a:t>
            </a:r>
            <a:endParaRPr lang="fr-FR" b="1" dirty="0"/>
          </a:p>
        </p:txBody>
      </p:sp>
      <p:sp>
        <p:nvSpPr>
          <p:cNvPr id="5" name="Espace réservé du texte 4"/>
          <p:cNvSpPr>
            <a:spLocks noGrp="1"/>
          </p:cNvSpPr>
          <p:nvPr>
            <p:ph type="body" idx="1"/>
          </p:nvPr>
        </p:nvSpPr>
        <p:spPr/>
        <p:txBody>
          <a:bodyPr/>
          <a:lstStyle/>
          <a:p>
            <a:endParaRPr lang="fr-FR"/>
          </a:p>
        </p:txBody>
      </p:sp>
    </p:spTree>
    <p:extLst>
      <p:ext uri="{BB962C8B-B14F-4D97-AF65-F5344CB8AC3E}">
        <p14:creationId xmlns:p14="http://schemas.microsoft.com/office/powerpoint/2010/main" val="2117032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zh-CN" altLang="en-US" sz="2800" dirty="0" smtClean="0"/>
              <a:t>美是潮流，与生活阶段和时代相关</a:t>
            </a:r>
            <a:endParaRPr lang="fr-FR" sz="2800" dirty="0"/>
          </a:p>
        </p:txBody>
      </p:sp>
      <p:sp>
        <p:nvSpPr>
          <p:cNvPr id="3" name="Espace réservé du contenu 2"/>
          <p:cNvSpPr>
            <a:spLocks noGrp="1"/>
          </p:cNvSpPr>
          <p:nvPr>
            <p:ph sz="quarter" idx="1"/>
          </p:nvPr>
        </p:nvSpPr>
        <p:spPr>
          <a:xfrm>
            <a:off x="539552" y="1447800"/>
            <a:ext cx="8147248" cy="5077544"/>
          </a:xfrm>
        </p:spPr>
        <p:txBody>
          <a:bodyPr>
            <a:normAutofit fontScale="92500"/>
          </a:bodyPr>
          <a:lstStyle/>
          <a:p>
            <a:r>
              <a:rPr lang="zh-CN" altLang="en-US" dirty="0" smtClean="0"/>
              <a:t>童年和小学期间禁止化妆，除了学校演出的情况下，学校会给男孩女孩集体化妆，且妆容明显</a:t>
            </a:r>
            <a:endParaRPr lang="en-US" altLang="zh-CN" dirty="0" smtClean="0"/>
          </a:p>
          <a:p>
            <a:r>
              <a:rPr lang="zh-CN" altLang="en-US" dirty="0" smtClean="0"/>
              <a:t>少年及中学期间禁止化妆。但也和小学时一样，学校演出时可以。尽管如此，有些少年在校外已经开始化妆，但会遭到父母和祖父母的反对，因为这两代人经历了无妆的文革时代。</a:t>
            </a:r>
            <a:endParaRPr lang="en-US" altLang="zh-CN" dirty="0" smtClean="0"/>
          </a:p>
          <a:p>
            <a:r>
              <a:rPr lang="zh-CN" altLang="en-US" dirty="0" smtClean="0"/>
              <a:t>青年时期，上了大学的可以化妆。但这也才兴起不久。女生之间会相互结伴。玩得好的朋友会一起讨论或者在网上聊天。很多人在博客、网络</a:t>
            </a:r>
            <a:r>
              <a:rPr lang="zh-CN" altLang="en-US" dirty="0"/>
              <a:t>、</a:t>
            </a:r>
            <a:r>
              <a:rPr lang="zh-CN" altLang="en-US" dirty="0" smtClean="0"/>
              <a:t>短信上讨论化妆品的好坏。</a:t>
            </a:r>
            <a:endParaRPr lang="en-US" altLang="zh-CN" dirty="0" smtClean="0"/>
          </a:p>
          <a:p>
            <a:r>
              <a:rPr lang="zh-CN" altLang="en-US" dirty="0" smtClean="0"/>
              <a:t>化妆和</a:t>
            </a:r>
            <a:r>
              <a:rPr lang="zh-CN" altLang="en-US" dirty="0"/>
              <a:t>身体护理现在是让</a:t>
            </a:r>
            <a:r>
              <a:rPr lang="zh-CN" altLang="en-US" dirty="0" smtClean="0"/>
              <a:t>父母和孩子关系紧张的一个</a:t>
            </a:r>
            <a:r>
              <a:rPr lang="zh-CN" altLang="en-US" dirty="0"/>
              <a:t>原因</a:t>
            </a:r>
            <a:r>
              <a:rPr lang="zh-CN" altLang="en-US" dirty="0" smtClean="0"/>
              <a:t>。有可能是妈妈</a:t>
            </a:r>
            <a:r>
              <a:rPr lang="zh-CN" altLang="en-US" dirty="0"/>
              <a:t>希望</a:t>
            </a:r>
            <a:r>
              <a:rPr lang="zh-CN" altLang="en-US" dirty="0" smtClean="0"/>
              <a:t>女儿使用护理品来增加找到对象的机会而女儿反对。也有可能是女儿想化妆而父母不同意。</a:t>
            </a:r>
            <a:endParaRPr lang="fr-FR" dirty="0"/>
          </a:p>
        </p:txBody>
      </p:sp>
    </p:spTree>
    <p:extLst>
      <p:ext uri="{BB962C8B-B14F-4D97-AF65-F5344CB8AC3E}">
        <p14:creationId xmlns:p14="http://schemas.microsoft.com/office/powerpoint/2010/main" val="3098697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CN" altLang="en-US" dirty="0" smtClean="0"/>
              <a:t>后续</a:t>
            </a:r>
            <a:r>
              <a:rPr lang="en-US" altLang="zh-CN" dirty="0" smtClean="0"/>
              <a:t>…</a:t>
            </a:r>
            <a:r>
              <a:rPr lang="fr-FR" dirty="0" smtClean="0"/>
              <a:t>…</a:t>
            </a:r>
            <a:endParaRPr lang="fr-FR" dirty="0"/>
          </a:p>
        </p:txBody>
      </p:sp>
      <p:sp>
        <p:nvSpPr>
          <p:cNvPr id="3" name="Espace réservé du contenu 2"/>
          <p:cNvSpPr>
            <a:spLocks noGrp="1"/>
          </p:cNvSpPr>
          <p:nvPr>
            <p:ph sz="quarter" idx="1"/>
          </p:nvPr>
        </p:nvSpPr>
        <p:spPr/>
        <p:txBody>
          <a:bodyPr>
            <a:normAutofit fontScale="92500" lnSpcReduction="20000"/>
          </a:bodyPr>
          <a:lstStyle/>
          <a:p>
            <a:r>
              <a:rPr lang="zh-CN" altLang="en-US" dirty="0" smtClean="0"/>
              <a:t>中学或大学念完后，年轻人进入职场。化妆与否取决于工作性质，公司种类和交往的同事群的行事标准。面试可能成为化妆的开端。但在某些中国企业中，化妆不一定被看好。</a:t>
            </a:r>
            <a:endParaRPr lang="en-US" altLang="zh-CN" dirty="0" smtClean="0"/>
          </a:p>
          <a:p>
            <a:r>
              <a:rPr lang="zh-CN" altLang="en-US" dirty="0"/>
              <a:t>另一</a:t>
            </a:r>
            <a:r>
              <a:rPr lang="zh-CN" altLang="en-US" dirty="0" smtClean="0"/>
              <a:t>个让人开始化妆的契机是要找男朋友。未婚夫可以将化妆品作为礼物赠送给未婚妻。</a:t>
            </a:r>
            <a:endParaRPr lang="en-US" altLang="zh-CN" dirty="0" smtClean="0"/>
          </a:p>
          <a:p>
            <a:r>
              <a:rPr lang="zh-CN" altLang="en-US" dirty="0" smtClean="0"/>
              <a:t>结婚那天，化妆很重要，和服装一样，会被永恒定格，因为会拍几十上百的照片，而且拍结婚照很贵。</a:t>
            </a:r>
            <a:endParaRPr lang="en-US" altLang="zh-CN" dirty="0" smtClean="0"/>
          </a:p>
          <a:p>
            <a:r>
              <a:rPr lang="zh-CN" altLang="en-US" dirty="0" smtClean="0"/>
              <a:t>如果怀孕，某些中国家庭是不允许孕妇化妆的，因为怕影响胎儿健康。</a:t>
            </a:r>
            <a:endParaRPr lang="en-US" altLang="zh-CN" dirty="0" smtClean="0"/>
          </a:p>
          <a:p>
            <a:r>
              <a:rPr lang="zh-CN" altLang="en-US" dirty="0"/>
              <a:t>离婚率</a:t>
            </a:r>
            <a:r>
              <a:rPr lang="zh-CN" altLang="en-US" dirty="0" smtClean="0"/>
              <a:t>的上升，身体之美之于女性变成了一项战略资本，因为由于离婚，她们会重新回到 “婚嫁市场”上去。所以要通过使用身体护理品和化妆来保值。</a:t>
            </a:r>
            <a:endParaRPr lang="fr-FR" dirty="0"/>
          </a:p>
        </p:txBody>
      </p:sp>
    </p:spTree>
    <p:extLst>
      <p:ext uri="{BB962C8B-B14F-4D97-AF65-F5344CB8AC3E}">
        <p14:creationId xmlns:p14="http://schemas.microsoft.com/office/powerpoint/2010/main" val="2179470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CN" altLang="en-US" dirty="0" smtClean="0"/>
              <a:t>后续</a:t>
            </a:r>
            <a:r>
              <a:rPr lang="en-US" altLang="zh-CN" dirty="0" smtClean="0"/>
              <a:t>…</a:t>
            </a:r>
            <a:r>
              <a:rPr lang="fr-FR" dirty="0" smtClean="0"/>
              <a:t>…</a:t>
            </a:r>
            <a:endParaRPr lang="fr-FR" dirty="0"/>
          </a:p>
        </p:txBody>
      </p:sp>
      <p:sp>
        <p:nvSpPr>
          <p:cNvPr id="3" name="Espace réservé du contenu 2"/>
          <p:cNvSpPr>
            <a:spLocks noGrp="1"/>
          </p:cNvSpPr>
          <p:nvPr>
            <p:ph sz="quarter" idx="1"/>
          </p:nvPr>
        </p:nvSpPr>
        <p:spPr/>
        <p:txBody>
          <a:bodyPr>
            <a:normAutofit fontScale="92500" lnSpcReduction="10000"/>
          </a:bodyPr>
          <a:lstStyle/>
          <a:p>
            <a:r>
              <a:rPr lang="zh-CN" altLang="en-US" dirty="0" smtClean="0"/>
              <a:t>某些女性在职场之外和家里是不化妆的，因为担心婆婆认为她们化妆是想要另外找男人。</a:t>
            </a:r>
            <a:endParaRPr lang="en-US" altLang="zh-CN" dirty="0" smtClean="0"/>
          </a:p>
          <a:p>
            <a:r>
              <a:rPr lang="zh-CN" altLang="en-US" dirty="0" smtClean="0"/>
              <a:t>某些女性化妆则是为了让丈夫更有面子，比如在应酬的晚餐时化妆</a:t>
            </a:r>
            <a:endParaRPr lang="en-US" altLang="zh-CN" dirty="0" smtClean="0"/>
          </a:p>
          <a:p>
            <a:r>
              <a:rPr lang="zh-CN" altLang="en-US" dirty="0" smtClean="0"/>
              <a:t>某些女性会在商业谈判时化妆，因为她们觉得化了妆更有自信。</a:t>
            </a:r>
            <a:endParaRPr lang="fr-FR" dirty="0" smtClean="0"/>
          </a:p>
          <a:p>
            <a:r>
              <a:rPr lang="zh-CN" altLang="en-US" dirty="0" smtClean="0"/>
              <a:t>随着年龄增长，某些女性会停止化妆，特别是父母或祖父母那一代。</a:t>
            </a:r>
            <a:endParaRPr lang="en-US" altLang="zh-CN" dirty="0" smtClean="0"/>
          </a:p>
          <a:p>
            <a:r>
              <a:rPr lang="zh-CN" altLang="en-US" dirty="0"/>
              <a:t>还</a:t>
            </a:r>
            <a:r>
              <a:rPr lang="zh-CN" altLang="en-US" dirty="0" smtClean="0"/>
              <a:t>有一些女性会开始染头发来掩饰年龄增长的迹象</a:t>
            </a:r>
            <a:endParaRPr lang="en-US" altLang="zh-CN" dirty="0" smtClean="0"/>
          </a:p>
          <a:p>
            <a:r>
              <a:rPr lang="zh-CN" altLang="en-US" dirty="0" smtClean="0"/>
              <a:t>很有可能城市化，寿命的延长和夫妇们的生活方式的改变都在深刻的改变着使人们对身体护理品的使用行为，化妆的行为和他们与美的关系</a:t>
            </a:r>
            <a:endParaRPr lang="fr-FR" dirty="0"/>
          </a:p>
        </p:txBody>
      </p:sp>
    </p:spTree>
    <p:extLst>
      <p:ext uri="{BB962C8B-B14F-4D97-AF65-F5344CB8AC3E}">
        <p14:creationId xmlns:p14="http://schemas.microsoft.com/office/powerpoint/2010/main" val="1421573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r>
              <a:rPr lang="zh-CN" altLang="en-US" sz="2000" dirty="0" smtClean="0"/>
              <a:t>打扮的物质转化：贸易流通体系的设立和房子的布置反映美的社会分化</a:t>
            </a:r>
            <a:endParaRPr lang="fr-FR" sz="2000" dirty="0"/>
          </a:p>
        </p:txBody>
      </p:sp>
      <p:sp>
        <p:nvSpPr>
          <p:cNvPr id="5" name="Espace réservé du texte 4"/>
          <p:cNvSpPr>
            <a:spLocks noGrp="1"/>
          </p:cNvSpPr>
          <p:nvPr>
            <p:ph type="body" idx="1"/>
          </p:nvPr>
        </p:nvSpPr>
        <p:spPr>
          <a:xfrm>
            <a:off x="395536" y="2547938"/>
            <a:ext cx="8099177" cy="3257326"/>
          </a:xfrm>
        </p:spPr>
        <p:txBody>
          <a:bodyPr>
            <a:normAutofit fontScale="92500"/>
          </a:bodyPr>
          <a:lstStyle/>
          <a:p>
            <a:r>
              <a:rPr lang="zh-CN" altLang="en-US" dirty="0" smtClean="0"/>
              <a:t>使用美容和身体护理产品的物流条件</a:t>
            </a:r>
            <a:r>
              <a:rPr lang="fr-FR" dirty="0" smtClean="0"/>
              <a:t>: </a:t>
            </a:r>
          </a:p>
          <a:p>
            <a:pPr marL="342900" indent="-342900">
              <a:buFont typeface="Arial" panose="020B0604020202020204" pitchFamily="34" charset="0"/>
              <a:buChar char="•"/>
            </a:pPr>
            <a:r>
              <a:rPr lang="zh-CN" altLang="en-US" dirty="0" smtClean="0"/>
              <a:t>大型流通</a:t>
            </a:r>
            <a:endParaRPr lang="en-US" altLang="zh-CN" dirty="0" smtClean="0"/>
          </a:p>
          <a:p>
            <a:pPr marL="342900" indent="-342900">
              <a:buFont typeface="Arial" panose="020B0604020202020204" pitchFamily="34" charset="0"/>
              <a:buChar char="•"/>
            </a:pPr>
            <a:r>
              <a:rPr lang="zh-CN" altLang="en-US" dirty="0" smtClean="0"/>
              <a:t>城市化差异凸显社会阶层差异，造成获取美容用品的途径和难易程度差别</a:t>
            </a:r>
            <a:endParaRPr lang="en-US" altLang="zh-CN" dirty="0" smtClean="0"/>
          </a:p>
          <a:p>
            <a:pPr marL="342900" indent="-342900">
              <a:buFont typeface="Arial" panose="020B0604020202020204" pitchFamily="34" charset="0"/>
              <a:buChar char="•"/>
            </a:pPr>
            <a:r>
              <a:rPr lang="zh-CN" altLang="en-US" dirty="0" smtClean="0"/>
              <a:t>浴室的布置</a:t>
            </a:r>
            <a:endParaRPr lang="en-US" altLang="zh-CN" dirty="0" smtClean="0"/>
          </a:p>
          <a:p>
            <a:pPr marL="342900" indent="-342900">
              <a:buFont typeface="Arial" panose="020B0604020202020204" pitchFamily="34" charset="0"/>
              <a:buChar char="•"/>
            </a:pPr>
            <a:r>
              <a:rPr lang="zh-CN" altLang="en-US" dirty="0" smtClean="0"/>
              <a:t>新技术如网络和博客的使用</a:t>
            </a:r>
            <a:endParaRPr lang="en-US" altLang="zh-CN" dirty="0" smtClean="0"/>
          </a:p>
          <a:p>
            <a:pPr marL="342900" indent="-342900">
              <a:buFont typeface="Arial" panose="020B0604020202020204" pitchFamily="34" charset="0"/>
              <a:buChar char="•"/>
            </a:pPr>
            <a:r>
              <a:rPr lang="zh-CN" altLang="en-US" dirty="0" smtClean="0"/>
              <a:t>明星也成为了让民众了解化妆用品的途径</a:t>
            </a:r>
            <a:endParaRPr lang="en-US" altLang="zh-CN" dirty="0" smtClean="0"/>
          </a:p>
          <a:p>
            <a:pPr marL="342900" indent="-342900">
              <a:buFont typeface="Arial" panose="020B0604020202020204" pitchFamily="34" charset="0"/>
              <a:buChar char="•"/>
            </a:pPr>
            <a:r>
              <a:rPr lang="zh-CN" altLang="en-US" dirty="0" smtClean="0"/>
              <a:t>从社会上层阶级开始，化妆开始慢慢延伸到身体的各个部分</a:t>
            </a:r>
            <a:endParaRPr lang="fr-FR" dirty="0"/>
          </a:p>
          <a:p>
            <a:endParaRPr lang="fr-FR" dirty="0"/>
          </a:p>
        </p:txBody>
      </p:sp>
    </p:spTree>
    <p:extLst>
      <p:ext uri="{BB962C8B-B14F-4D97-AF65-F5344CB8AC3E}">
        <p14:creationId xmlns:p14="http://schemas.microsoft.com/office/powerpoint/2010/main" val="2390810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spcAft>
                <a:spcPts val="0"/>
              </a:spcAft>
              <a:defRPr/>
            </a:pPr>
            <a:r>
              <a:rPr lang="zh-CN" altLang="en-US" dirty="0" smtClean="0"/>
              <a:t>脱离源文化</a:t>
            </a:r>
            <a:endParaRPr lang="fr-FR" dirty="0"/>
          </a:p>
        </p:txBody>
      </p:sp>
      <p:sp>
        <p:nvSpPr>
          <p:cNvPr id="96259" name="Espace réservé du texte 2"/>
          <p:cNvSpPr>
            <a:spLocks noGrp="1"/>
          </p:cNvSpPr>
          <p:nvPr>
            <p:ph type="body" idx="1"/>
          </p:nvPr>
        </p:nvSpPr>
        <p:spPr>
          <a:xfrm>
            <a:off x="722313" y="3356992"/>
            <a:ext cx="7772400" cy="2770759"/>
          </a:xfrm>
        </p:spPr>
        <p:txBody>
          <a:bodyPr>
            <a:normAutofit lnSpcReduction="10000"/>
          </a:bodyPr>
          <a:lstStyle/>
          <a:p>
            <a:r>
              <a:rPr lang="zh-CN" altLang="en-US" dirty="0" smtClean="0"/>
              <a:t>每个人在自己的文化中都会有习惯的社会与文化逻辑，而人类学研究方法建立在对与本文化在形式上不同的社会和文化逻辑的挖掘之上</a:t>
            </a:r>
            <a:endParaRPr lang="en-US" altLang="zh-CN" dirty="0" smtClean="0"/>
          </a:p>
          <a:p>
            <a:r>
              <a:rPr lang="zh-CN" altLang="en-US" dirty="0" smtClean="0"/>
              <a:t>尽管如此，人们经常会发现不同文化间的社会机制是有可比性的</a:t>
            </a:r>
            <a:endParaRPr lang="en-US" altLang="zh-CN" dirty="0" smtClean="0"/>
          </a:p>
          <a:p>
            <a:r>
              <a:rPr lang="zh-CN" altLang="en-US" dirty="0" smtClean="0"/>
              <a:t>所以人类学要求从源文化中脱离出来，但这并不意味着抛弃源文化。</a:t>
            </a:r>
            <a:endParaRPr lang="fr-FR" altLang="fr-FR" dirty="0" smtClean="0"/>
          </a:p>
        </p:txBody>
      </p:sp>
    </p:spTree>
    <p:extLst>
      <p:ext uri="{BB962C8B-B14F-4D97-AF65-F5344CB8AC3E}">
        <p14:creationId xmlns:p14="http://schemas.microsoft.com/office/powerpoint/2010/main" val="30941516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sz="quarter"/>
          </p:nvPr>
        </p:nvSpPr>
        <p:spPr/>
        <p:txBody>
          <a:bodyPr>
            <a:noAutofit/>
          </a:bodyPr>
          <a:lstStyle/>
          <a:p>
            <a:r>
              <a:rPr lang="fr-FR" sz="2000" dirty="0" smtClean="0"/>
              <a:t>2000</a:t>
            </a:r>
            <a:r>
              <a:rPr lang="zh-CN" altLang="en-US" sz="2000" dirty="0" smtClean="0"/>
              <a:t>年，大品牌来到中国并大量传播：路易威登（广州明珠广场），奢华香奈儿（杭州），以及面向中产阶级的大型购物商城和家乐福（广州）</a:t>
            </a:r>
            <a:endParaRPr lang="fr-FR" sz="2000" dirty="0"/>
          </a:p>
        </p:txBody>
      </p:sp>
      <p:pic>
        <p:nvPicPr>
          <p:cNvPr id="20" name="Picture 2" descr="Z:\8 - PHOTOS\INTERNATIONAL\CHINE\2011 04 CHINE SHANGHAI HANGZHOU CHANEL WL\杭州上海照片\2000 11 04 hangzhou class moyenne quartierchanel YSL  red.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766888" y="2017713"/>
            <a:ext cx="26416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Z:\8 - PHOTOS\INTERNATIONAL\CHINE\2012 11 PHOTO ROMAN\2008 05 GUANGZHOU CARREFOUR CONSOMMATION red.jp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bwMode="auto">
          <a:xfrm>
            <a:off x="5724128" y="4045477"/>
            <a:ext cx="26416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2007 11 China Plazza  DSC05133"/>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tretch>
            <a:fillRect/>
          </a:stretch>
        </p:blipFill>
        <p:spPr>
          <a:xfrm>
            <a:off x="1711325" y="4151313"/>
            <a:ext cx="2752725" cy="1981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 name="Picture 5" descr="2007 11 Canton pub La perle Vuitton la perle vuitton quarteir de luxe Friendship lieux d'achat produits beauté DSC05235"/>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tretch>
            <a:fillRect/>
          </a:stretch>
        </p:blipFill>
        <p:spPr>
          <a:xfrm>
            <a:off x="5724128" y="1961148"/>
            <a:ext cx="2647367" cy="1981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ZoneTexte 3"/>
          <p:cNvSpPr txBox="1"/>
          <p:nvPr/>
        </p:nvSpPr>
        <p:spPr>
          <a:xfrm>
            <a:off x="208069" y="3573016"/>
            <a:ext cx="1178912" cy="369332"/>
          </a:xfrm>
          <a:prstGeom prst="rect">
            <a:avLst/>
          </a:prstGeom>
          <a:noFill/>
        </p:spPr>
        <p:txBody>
          <a:bodyPr wrap="none" rtlCol="0">
            <a:spAutoFit/>
          </a:bodyPr>
          <a:lstStyle/>
          <a:p>
            <a:r>
              <a:rPr lang="zh-CN" altLang="en-US" dirty="0" smtClean="0"/>
              <a:t>杭州</a:t>
            </a:r>
            <a:r>
              <a:rPr lang="fr-FR" dirty="0" smtClean="0"/>
              <a:t>, 2011</a:t>
            </a:r>
            <a:endParaRPr lang="fr-FR" dirty="0"/>
          </a:p>
        </p:txBody>
      </p:sp>
      <p:sp>
        <p:nvSpPr>
          <p:cNvPr id="7" name="ZoneTexte 6"/>
          <p:cNvSpPr txBox="1"/>
          <p:nvPr/>
        </p:nvSpPr>
        <p:spPr>
          <a:xfrm>
            <a:off x="5868144" y="6026677"/>
            <a:ext cx="1178912" cy="369332"/>
          </a:xfrm>
          <a:prstGeom prst="rect">
            <a:avLst/>
          </a:prstGeom>
          <a:noFill/>
        </p:spPr>
        <p:txBody>
          <a:bodyPr wrap="none" rtlCol="0">
            <a:spAutoFit/>
          </a:bodyPr>
          <a:lstStyle/>
          <a:p>
            <a:r>
              <a:rPr lang="zh-CN" altLang="en-US" dirty="0" smtClean="0"/>
              <a:t>广州</a:t>
            </a:r>
            <a:r>
              <a:rPr lang="fr-FR" dirty="0" smtClean="0"/>
              <a:t>, 2004</a:t>
            </a:r>
            <a:endParaRPr lang="fr-FR" dirty="0"/>
          </a:p>
        </p:txBody>
      </p:sp>
      <p:sp>
        <p:nvSpPr>
          <p:cNvPr id="10" name="ZoneTexte 9"/>
          <p:cNvSpPr txBox="1"/>
          <p:nvPr/>
        </p:nvSpPr>
        <p:spPr>
          <a:xfrm>
            <a:off x="7380312" y="6357646"/>
            <a:ext cx="1107996" cy="369332"/>
          </a:xfrm>
          <a:prstGeom prst="rect">
            <a:avLst/>
          </a:prstGeom>
          <a:noFill/>
        </p:spPr>
        <p:txBody>
          <a:bodyPr wrap="none" rtlCol="0">
            <a:spAutoFit/>
          </a:bodyPr>
          <a:lstStyle/>
          <a:p>
            <a:r>
              <a:rPr lang="zh-CN" altLang="en-US" dirty="0" smtClean="0"/>
              <a:t>戴泽拍摄</a:t>
            </a:r>
            <a:endParaRPr lang="fr-FR" dirty="0"/>
          </a:p>
        </p:txBody>
      </p:sp>
      <p:sp>
        <p:nvSpPr>
          <p:cNvPr id="19" name="ZoneTexte 18"/>
          <p:cNvSpPr txBox="1"/>
          <p:nvPr/>
        </p:nvSpPr>
        <p:spPr>
          <a:xfrm>
            <a:off x="1714298" y="6357646"/>
            <a:ext cx="3168352" cy="369332"/>
          </a:xfrm>
          <a:prstGeom prst="rect">
            <a:avLst/>
          </a:prstGeom>
          <a:noFill/>
        </p:spPr>
        <p:txBody>
          <a:bodyPr wrap="square" rtlCol="0">
            <a:spAutoFit/>
          </a:bodyPr>
          <a:lstStyle/>
          <a:p>
            <a:r>
              <a:rPr lang="zh-CN" altLang="en-US" dirty="0" smtClean="0"/>
              <a:t>广州 </a:t>
            </a:r>
            <a:r>
              <a:rPr lang="fr-FR" dirty="0" smtClean="0"/>
              <a:t>2007</a:t>
            </a:r>
            <a:endParaRPr lang="fr-FR" dirty="0"/>
          </a:p>
        </p:txBody>
      </p:sp>
      <p:sp>
        <p:nvSpPr>
          <p:cNvPr id="2" name="Rectangle 1"/>
          <p:cNvSpPr/>
          <p:nvPr/>
        </p:nvSpPr>
        <p:spPr>
          <a:xfrm>
            <a:off x="4607647" y="5085184"/>
            <a:ext cx="646331" cy="369332"/>
          </a:xfrm>
          <a:prstGeom prst="rect">
            <a:avLst/>
          </a:prstGeom>
        </p:spPr>
        <p:txBody>
          <a:bodyPr wrap="none">
            <a:spAutoFit/>
          </a:bodyPr>
          <a:lstStyle/>
          <a:p>
            <a:r>
              <a:rPr lang="zh-CN" altLang="en-US" dirty="0" smtClean="0"/>
              <a:t>大众</a:t>
            </a:r>
            <a:endParaRPr lang="fr-FR" dirty="0"/>
          </a:p>
        </p:txBody>
      </p:sp>
      <p:sp>
        <p:nvSpPr>
          <p:cNvPr id="5" name="ZoneTexte 4"/>
          <p:cNvSpPr txBox="1"/>
          <p:nvPr/>
        </p:nvSpPr>
        <p:spPr>
          <a:xfrm>
            <a:off x="4882650" y="2708920"/>
            <a:ext cx="646331" cy="369332"/>
          </a:xfrm>
          <a:prstGeom prst="rect">
            <a:avLst/>
          </a:prstGeom>
          <a:noFill/>
        </p:spPr>
        <p:txBody>
          <a:bodyPr wrap="none" rtlCol="0">
            <a:spAutoFit/>
          </a:bodyPr>
          <a:lstStyle/>
          <a:p>
            <a:r>
              <a:rPr lang="zh-CN" altLang="en-US" dirty="0" smtClean="0"/>
              <a:t>奢华</a:t>
            </a:r>
            <a:endParaRPr lang="fr-FR" dirty="0"/>
          </a:p>
        </p:txBody>
      </p:sp>
    </p:spTree>
    <p:extLst>
      <p:ext uri="{BB962C8B-B14F-4D97-AF65-F5344CB8AC3E}">
        <p14:creationId xmlns:p14="http://schemas.microsoft.com/office/powerpoint/2010/main" val="34644574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sz="quarter"/>
          </p:nvPr>
        </p:nvSpPr>
        <p:spPr>
          <a:xfrm>
            <a:off x="683568" y="-99392"/>
            <a:ext cx="8188399" cy="1462087"/>
          </a:xfrm>
        </p:spPr>
        <p:txBody>
          <a:bodyPr>
            <a:normAutofit/>
          </a:bodyPr>
          <a:lstStyle/>
          <a:p>
            <a:r>
              <a:rPr lang="zh-CN" altLang="en-US" dirty="0" smtClean="0"/>
              <a:t>不同的居所反映的城市社会差异化</a:t>
            </a:r>
            <a:endParaRPr lang="fr-FR" dirty="0"/>
          </a:p>
        </p:txBody>
      </p:sp>
      <p:pic>
        <p:nvPicPr>
          <p:cNvPr id="10" name="Picture 5" descr="Z:\8 - PHOTOS\INTERNATIONAL\CHINE\2011 04 CHINE SHANGHAI HANGZHOU CHANEL WL\杭州上海照片\2000 11 04 hangzhou class moyenne quartier maison individuelle red.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766888" y="2017713"/>
            <a:ext cx="26416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47107" name="Picture 3"/>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bwMode="auto">
          <a:xfrm>
            <a:off x="5729288" y="2017713"/>
            <a:ext cx="2641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88" descr="IMG_2626"/>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tretch>
            <a:fillRect/>
          </a:stretch>
        </p:blipFill>
        <p:spPr>
          <a:xfrm>
            <a:off x="1768042" y="4152698"/>
            <a:ext cx="2639291" cy="1978429"/>
          </a:xfrm>
        </p:spPr>
      </p:pic>
      <p:pic>
        <p:nvPicPr>
          <p:cNvPr id="47108" name="Picture 4"/>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tretch>
            <a:fillRect/>
          </a:stretch>
        </p:blipFill>
        <p:spPr bwMode="auto">
          <a:xfrm>
            <a:off x="5729288" y="4151313"/>
            <a:ext cx="2641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107504" y="1628800"/>
            <a:ext cx="1579278" cy="369332"/>
          </a:xfrm>
          <a:prstGeom prst="rect">
            <a:avLst/>
          </a:prstGeom>
          <a:noFill/>
        </p:spPr>
        <p:txBody>
          <a:bodyPr wrap="none" rtlCol="0">
            <a:spAutoFit/>
          </a:bodyPr>
          <a:lstStyle/>
          <a:p>
            <a:r>
              <a:rPr lang="zh-CN" altLang="en-US" b="1" dirty="0" smtClean="0"/>
              <a:t>私人豪华公寓</a:t>
            </a:r>
            <a:endParaRPr lang="fr-FR" b="1" dirty="0"/>
          </a:p>
        </p:txBody>
      </p:sp>
      <p:sp>
        <p:nvSpPr>
          <p:cNvPr id="7" name="ZoneTexte 6"/>
          <p:cNvSpPr txBox="1"/>
          <p:nvPr/>
        </p:nvSpPr>
        <p:spPr>
          <a:xfrm>
            <a:off x="5580112" y="1628800"/>
            <a:ext cx="1579278" cy="369332"/>
          </a:xfrm>
          <a:prstGeom prst="rect">
            <a:avLst/>
          </a:prstGeom>
          <a:noFill/>
        </p:spPr>
        <p:txBody>
          <a:bodyPr wrap="none" rtlCol="0">
            <a:spAutoFit/>
          </a:bodyPr>
          <a:lstStyle/>
          <a:p>
            <a:r>
              <a:rPr lang="zh-CN" altLang="en-US" b="1" dirty="0" smtClean="0"/>
              <a:t>现代集体住房</a:t>
            </a:r>
            <a:endParaRPr lang="fr-FR" b="1" dirty="0"/>
          </a:p>
        </p:txBody>
      </p:sp>
      <p:sp>
        <p:nvSpPr>
          <p:cNvPr id="8" name="ZoneTexte 7"/>
          <p:cNvSpPr txBox="1"/>
          <p:nvPr/>
        </p:nvSpPr>
        <p:spPr>
          <a:xfrm>
            <a:off x="1259632" y="6237312"/>
            <a:ext cx="1107996" cy="369332"/>
          </a:xfrm>
          <a:prstGeom prst="rect">
            <a:avLst/>
          </a:prstGeom>
          <a:noFill/>
        </p:spPr>
        <p:txBody>
          <a:bodyPr wrap="none" rtlCol="0">
            <a:spAutoFit/>
          </a:bodyPr>
          <a:lstStyle/>
          <a:p>
            <a:r>
              <a:rPr lang="zh-CN" altLang="en-US" dirty="0" smtClean="0"/>
              <a:t>平民住宅</a:t>
            </a:r>
            <a:endParaRPr lang="fr-FR" dirty="0"/>
          </a:p>
        </p:txBody>
      </p:sp>
      <p:sp>
        <p:nvSpPr>
          <p:cNvPr id="9" name="ZoneTexte 8"/>
          <p:cNvSpPr txBox="1"/>
          <p:nvPr/>
        </p:nvSpPr>
        <p:spPr>
          <a:xfrm>
            <a:off x="6300192" y="6249525"/>
            <a:ext cx="1992853" cy="369332"/>
          </a:xfrm>
          <a:prstGeom prst="rect">
            <a:avLst/>
          </a:prstGeom>
          <a:noFill/>
        </p:spPr>
        <p:txBody>
          <a:bodyPr wrap="none" rtlCol="0">
            <a:spAutoFit/>
          </a:bodyPr>
          <a:lstStyle/>
          <a:p>
            <a:r>
              <a:rPr lang="zh-CN" altLang="en-US" dirty="0" smtClean="0"/>
              <a:t>戴泽于</a:t>
            </a:r>
            <a:r>
              <a:rPr lang="en-US" altLang="zh-CN" dirty="0" smtClean="0"/>
              <a:t>2011</a:t>
            </a:r>
            <a:r>
              <a:rPr lang="zh-CN" altLang="en-US" dirty="0" smtClean="0"/>
              <a:t>年拍摄</a:t>
            </a:r>
            <a:endParaRPr lang="fr-FR" dirty="0"/>
          </a:p>
        </p:txBody>
      </p:sp>
    </p:spTree>
    <p:extLst>
      <p:ext uri="{BB962C8B-B14F-4D97-AF65-F5344CB8AC3E}">
        <p14:creationId xmlns:p14="http://schemas.microsoft.com/office/powerpoint/2010/main" val="40048925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a:noAutofit/>
          </a:bodyPr>
          <a:lstStyle/>
          <a:p>
            <a:r>
              <a:rPr lang="zh-CN" altLang="en-US" sz="3200" dirty="0" smtClean="0"/>
              <a:t>房间设施</a:t>
            </a:r>
            <a:endParaRPr lang="fr-FR" sz="3200" dirty="0"/>
          </a:p>
        </p:txBody>
      </p:sp>
      <p:sp>
        <p:nvSpPr>
          <p:cNvPr id="14" name="Espace réservé du texte 13"/>
          <p:cNvSpPr>
            <a:spLocks noGrp="1"/>
          </p:cNvSpPr>
          <p:nvPr>
            <p:ph type="body" idx="1"/>
          </p:nvPr>
        </p:nvSpPr>
        <p:spPr/>
        <p:txBody>
          <a:bodyPr>
            <a:normAutofit/>
          </a:bodyPr>
          <a:lstStyle/>
          <a:p>
            <a:r>
              <a:rPr lang="fr-FR" b="0" dirty="0" smtClean="0"/>
              <a:t>50</a:t>
            </a:r>
            <a:r>
              <a:rPr lang="zh-CN" altLang="en-US" b="0" dirty="0" smtClean="0"/>
              <a:t>年代便携式梳妆盒</a:t>
            </a:r>
            <a:endParaRPr lang="fr-FR" b="0" dirty="0"/>
          </a:p>
        </p:txBody>
      </p:sp>
      <p:sp>
        <p:nvSpPr>
          <p:cNvPr id="15" name="Espace réservé du texte 14"/>
          <p:cNvSpPr>
            <a:spLocks noGrp="1"/>
          </p:cNvSpPr>
          <p:nvPr>
            <p:ph type="body" sz="half" idx="3"/>
          </p:nvPr>
        </p:nvSpPr>
        <p:spPr>
          <a:xfrm>
            <a:off x="4716016" y="1447800"/>
            <a:ext cx="4104456" cy="762000"/>
          </a:xfrm>
        </p:spPr>
        <p:txBody>
          <a:bodyPr/>
          <a:lstStyle/>
          <a:p>
            <a:r>
              <a:rPr lang="fr-FR" sz="2000" b="0" dirty="0" smtClean="0"/>
              <a:t>1997</a:t>
            </a:r>
            <a:r>
              <a:rPr lang="zh-CN" altLang="en-US" sz="2000" b="0" dirty="0" smtClean="0"/>
              <a:t>年一位</a:t>
            </a:r>
            <a:r>
              <a:rPr lang="en-US" altLang="zh-CN" sz="2000" b="0" dirty="0" smtClean="0"/>
              <a:t>25</a:t>
            </a:r>
            <a:r>
              <a:rPr lang="zh-CN" altLang="en-US" sz="2000" b="0" dirty="0" smtClean="0"/>
              <a:t>岁女孩的梳妆台</a:t>
            </a:r>
            <a:endParaRPr lang="fr-FR" sz="2000" b="0" dirty="0"/>
          </a:p>
        </p:txBody>
      </p:sp>
      <p:pic>
        <p:nvPicPr>
          <p:cNvPr id="9" name="Espace réservé du contenu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331640" y="2348880"/>
            <a:ext cx="2651760" cy="1978429"/>
          </a:xfrm>
        </p:spPr>
      </p:pic>
      <p:pic>
        <p:nvPicPr>
          <p:cNvPr id="10" name="Espace réservé du contenu 9"/>
          <p:cNvPicPr>
            <a:picLocks noGrp="1" noChangeAspect="1"/>
          </p:cNvPicPr>
          <p:nvPr>
            <p:ph sz="half" idx="4"/>
          </p:nvPr>
        </p:nvPicPr>
        <p:blipFill>
          <a:blip r:embed="rId3" cstate="print">
            <a:extLst>
              <a:ext uri="{28A0092B-C50C-407E-A947-70E740481C1C}">
                <a14:useLocalDpi xmlns:a14="http://schemas.microsoft.com/office/drawing/2010/main" val="0"/>
              </a:ext>
            </a:extLst>
          </a:blip>
          <a:stretch>
            <a:fillRect/>
          </a:stretch>
        </p:blipFill>
        <p:spPr>
          <a:xfrm>
            <a:off x="1187624" y="4509120"/>
            <a:ext cx="3237807" cy="1982585"/>
          </a:xfrm>
        </p:spPr>
      </p:pic>
      <p:pic>
        <p:nvPicPr>
          <p:cNvPr id="11" name="Picture 7" descr="1997 CANTON CHAMB 1 L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292080" y="2348879"/>
            <a:ext cx="2759348" cy="2010611"/>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 name="Picture 8" descr="1997 CANTON CHAMB COIFFEU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5292080" y="3971896"/>
            <a:ext cx="1944687" cy="2703512"/>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ZoneTexte 16"/>
          <p:cNvSpPr txBox="1"/>
          <p:nvPr/>
        </p:nvSpPr>
        <p:spPr>
          <a:xfrm>
            <a:off x="7308304" y="6165304"/>
            <a:ext cx="1107996" cy="369332"/>
          </a:xfrm>
          <a:prstGeom prst="rect">
            <a:avLst/>
          </a:prstGeom>
          <a:noFill/>
        </p:spPr>
        <p:txBody>
          <a:bodyPr wrap="none" rtlCol="0">
            <a:spAutoFit/>
          </a:bodyPr>
          <a:lstStyle/>
          <a:p>
            <a:r>
              <a:rPr lang="zh-CN" altLang="en-US" dirty="0" smtClean="0"/>
              <a:t>戴泽拍摄</a:t>
            </a:r>
            <a:endParaRPr lang="fr-FR" dirty="0"/>
          </a:p>
        </p:txBody>
      </p:sp>
    </p:spTree>
    <p:extLst>
      <p:ext uri="{BB962C8B-B14F-4D97-AF65-F5344CB8AC3E}">
        <p14:creationId xmlns:p14="http://schemas.microsoft.com/office/powerpoint/2010/main" val="17636343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title" sz="quarter"/>
          </p:nvPr>
        </p:nvSpPr>
        <p:spPr/>
        <p:txBody>
          <a:bodyPr/>
          <a:lstStyle/>
          <a:p>
            <a:pPr fontAlgn="auto">
              <a:spcAft>
                <a:spcPts val="0"/>
              </a:spcAft>
              <a:defRPr/>
            </a:pPr>
            <a:r>
              <a:rPr lang="fr-FR" sz="2800" dirty="0" smtClean="0"/>
              <a:t>1997</a:t>
            </a:r>
            <a:r>
              <a:rPr lang="zh-CN" altLang="en-US" sz="2800" dirty="0" smtClean="0"/>
              <a:t>年到</a:t>
            </a:r>
            <a:r>
              <a:rPr lang="fr-FR" sz="2800" dirty="0" smtClean="0"/>
              <a:t>2005</a:t>
            </a:r>
            <a:r>
              <a:rPr lang="zh-CN" altLang="en-US" sz="2800" dirty="0" smtClean="0"/>
              <a:t>年中上阶层的浴室布置</a:t>
            </a:r>
            <a:endParaRPr lang="fr-FR" dirty="0"/>
          </a:p>
        </p:txBody>
      </p:sp>
      <p:pic>
        <p:nvPicPr>
          <p:cNvPr id="69641" name="Picture 9" descr="1997 CANTON DOUCH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23850" y="1989138"/>
            <a:ext cx="1460500" cy="1981200"/>
          </a:xfrm>
          <a:effectLst>
            <a:softEdge rad="112500"/>
          </a:effectLst>
        </p:spPr>
      </p:pic>
      <p:pic>
        <p:nvPicPr>
          <p:cNvPr id="69645" name="Picture 13"/>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tretch>
            <a:fillRect/>
          </a:stretch>
        </p:blipFill>
        <p:spPr>
          <a:xfrm>
            <a:off x="6132866" y="2017713"/>
            <a:ext cx="1834444" cy="1981200"/>
          </a:xfrm>
          <a:effectLst>
            <a:softEdge rad="112500"/>
          </a:effectLst>
        </p:spPr>
      </p:pic>
      <p:pic>
        <p:nvPicPr>
          <p:cNvPr id="69642" name="Picture 10" descr="1997 CANTON SALLE BAIN"/>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tretch>
            <a:fillRect/>
          </a:stretch>
        </p:blipFill>
        <p:spPr>
          <a:xfrm>
            <a:off x="1749509" y="4151313"/>
            <a:ext cx="2676357" cy="1981200"/>
          </a:xfrm>
          <a:effectLst>
            <a:softEdge rad="112500"/>
          </a:effectLst>
        </p:spPr>
      </p:pic>
      <p:pic>
        <p:nvPicPr>
          <p:cNvPr id="69646" name="Picture 14"/>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tretch>
            <a:fillRect/>
          </a:stretch>
        </p:blipFill>
        <p:spPr>
          <a:xfrm>
            <a:off x="6132866" y="4151313"/>
            <a:ext cx="1834444" cy="1981200"/>
          </a:xfrm>
          <a:effectLst>
            <a:softEdge rad="112500"/>
          </a:effectLst>
        </p:spPr>
      </p:pic>
      <p:pic>
        <p:nvPicPr>
          <p:cNvPr id="109573" name="Picture 12" descr="1997 CANTON DOUCH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1050" y="1916113"/>
            <a:ext cx="2792413"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84168" y="6237312"/>
            <a:ext cx="2135906" cy="369332"/>
          </a:xfrm>
          <a:prstGeom prst="rect">
            <a:avLst/>
          </a:prstGeom>
        </p:spPr>
        <p:txBody>
          <a:bodyPr wrap="none">
            <a:spAutoFit/>
          </a:bodyPr>
          <a:lstStyle/>
          <a:p>
            <a:r>
              <a:rPr lang="fr-FR" altLang="fr-FR" dirty="0" smtClean="0"/>
              <a:t>1997-2005, </a:t>
            </a:r>
            <a:r>
              <a:rPr lang="zh-CN" altLang="en-US" dirty="0" smtClean="0"/>
              <a:t>戴泽拍摄</a:t>
            </a:r>
            <a:endParaRPr lang="fr-FR" dirty="0"/>
          </a:p>
        </p:txBody>
      </p:sp>
    </p:spTree>
    <p:extLst>
      <p:ext uri="{BB962C8B-B14F-4D97-AF65-F5344CB8AC3E}">
        <p14:creationId xmlns:p14="http://schemas.microsoft.com/office/powerpoint/2010/main" val="33655030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sz="quarter"/>
          </p:nvPr>
        </p:nvSpPr>
        <p:spPr>
          <a:xfrm>
            <a:off x="467544" y="214313"/>
            <a:ext cx="8476431" cy="1462087"/>
          </a:xfrm>
        </p:spPr>
        <p:txBody>
          <a:bodyPr>
            <a:noAutofit/>
          </a:bodyPr>
          <a:lstStyle/>
          <a:p>
            <a:pPr fontAlgn="auto">
              <a:spcAft>
                <a:spcPts val="0"/>
              </a:spcAft>
              <a:defRPr/>
            </a:pPr>
            <a:r>
              <a:rPr lang="fr-FR" sz="3200" dirty="0" smtClean="0"/>
              <a:t>2011, </a:t>
            </a:r>
            <a:r>
              <a:rPr lang="zh-CN" altLang="en-US" sz="3200" dirty="0" smtClean="0"/>
              <a:t>广州，一个中产阶级家庭，并不奢侈的家居和用品</a:t>
            </a:r>
            <a:endParaRPr lang="fr-FR" sz="3200" dirty="0"/>
          </a:p>
        </p:txBody>
      </p:sp>
      <p:pic>
        <p:nvPicPr>
          <p:cNvPr id="7" name="Espace réservé du contenu 6"/>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2345777" y="2019098"/>
            <a:ext cx="1483822" cy="1978429"/>
          </a:xfrm>
          <a:effectLst>
            <a:softEdge rad="112500"/>
          </a:effectLst>
        </p:spPr>
      </p:pic>
      <p:pic>
        <p:nvPicPr>
          <p:cNvPr id="8" name="Espace réservé du contenu 7"/>
          <p:cNvPicPr>
            <a:picLocks noGrp="1" noChangeAspect="1"/>
          </p:cNvPicPr>
          <p:nvPr>
            <p:ph sz="quarter" idx="2"/>
          </p:nvPr>
        </p:nvPicPr>
        <p:blipFill>
          <a:blip r:embed="rId4" cstate="print">
            <a:extLst>
              <a:ext uri="{28A0092B-C50C-407E-A947-70E740481C1C}">
                <a14:useLocalDpi xmlns:a14="http://schemas.microsoft.com/office/drawing/2010/main" val="0"/>
              </a:ext>
            </a:extLst>
          </a:blip>
          <a:stretch>
            <a:fillRect/>
          </a:stretch>
        </p:blipFill>
        <p:spPr>
          <a:xfrm>
            <a:off x="5731364" y="2017713"/>
            <a:ext cx="2637447" cy="1981200"/>
          </a:xfrm>
          <a:effectLst>
            <a:softEdge rad="112500"/>
          </a:effectLst>
        </p:spPr>
      </p:pic>
      <p:pic>
        <p:nvPicPr>
          <p:cNvPr id="9" name="Espace réservé du contenu 8"/>
          <p:cNvPicPr>
            <a:picLocks noGrp="1" noChangeAspect="1"/>
          </p:cNvPicPr>
          <p:nvPr>
            <p:ph sz="quarter" idx="3"/>
          </p:nvPr>
        </p:nvPicPr>
        <p:blipFill>
          <a:blip r:embed="rId5" cstate="print">
            <a:extLst>
              <a:ext uri="{28A0092B-C50C-407E-A947-70E740481C1C}">
                <a14:useLocalDpi xmlns:a14="http://schemas.microsoft.com/office/drawing/2010/main" val="0"/>
              </a:ext>
            </a:extLst>
          </a:blip>
          <a:stretch>
            <a:fillRect/>
          </a:stretch>
        </p:blipFill>
        <p:spPr>
          <a:xfrm>
            <a:off x="251520" y="4005064"/>
            <a:ext cx="1922934" cy="2563912"/>
          </a:xfrm>
          <a:effectLst>
            <a:softEdge rad="112500"/>
          </a:effectLst>
        </p:spPr>
      </p:pic>
      <p:pic>
        <p:nvPicPr>
          <p:cNvPr id="10" name="Espace réservé du contenu 9"/>
          <p:cNvPicPr>
            <a:picLocks noGrp="1" noChangeAspect="1"/>
          </p:cNvPicPr>
          <p:nvPr>
            <p:ph sz="quarter" idx="4"/>
          </p:nvPr>
        </p:nvPicPr>
        <p:blipFill>
          <a:blip r:embed="rId6" cstate="print">
            <a:extLst>
              <a:ext uri="{28A0092B-C50C-407E-A947-70E740481C1C}">
                <a14:useLocalDpi xmlns:a14="http://schemas.microsoft.com/office/drawing/2010/main" val="0"/>
              </a:ext>
            </a:extLst>
          </a:blip>
          <a:stretch>
            <a:fillRect/>
          </a:stretch>
        </p:blipFill>
        <p:spPr>
          <a:xfrm>
            <a:off x="3851920" y="4067505"/>
            <a:ext cx="3294832" cy="2471124"/>
          </a:xfrm>
          <a:effectLst>
            <a:softEdge rad="112500"/>
          </a:effectLst>
        </p:spPr>
      </p:pic>
      <p:sp>
        <p:nvSpPr>
          <p:cNvPr id="110599" name="ZoneTexte 2"/>
          <p:cNvSpPr txBox="1">
            <a:spLocks noChangeArrowheads="1"/>
          </p:cNvSpPr>
          <p:nvPr/>
        </p:nvSpPr>
        <p:spPr bwMode="auto">
          <a:xfrm>
            <a:off x="6516216" y="6380629"/>
            <a:ext cx="19255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fr-FR" altLang="fr-FR" dirty="0"/>
              <a:t>2011, </a:t>
            </a:r>
            <a:r>
              <a:rPr lang="zh-CN" altLang="en-US" dirty="0" smtClean="0"/>
              <a:t>戴泽拍摄</a:t>
            </a:r>
            <a:endParaRPr lang="fr-FR" altLang="fr-FR" dirty="0"/>
          </a:p>
        </p:txBody>
      </p:sp>
    </p:spTree>
    <p:extLst>
      <p:ext uri="{BB962C8B-B14F-4D97-AF65-F5344CB8AC3E}">
        <p14:creationId xmlns:p14="http://schemas.microsoft.com/office/powerpoint/2010/main" val="38951614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sz="quarter"/>
          </p:nvPr>
        </p:nvSpPr>
        <p:spPr/>
        <p:txBody>
          <a:bodyPr>
            <a:noAutofit/>
          </a:bodyPr>
          <a:lstStyle/>
          <a:p>
            <a:r>
              <a:rPr lang="zh-CN" altLang="en-US" sz="2400" dirty="0" smtClean="0"/>
              <a:t>浴缸是中上阶级和高端酒店奢侈的标志</a:t>
            </a:r>
            <a:endParaRPr lang="fr-FR" sz="2400" dirty="0"/>
          </a:p>
        </p:txBody>
      </p:sp>
      <p:pic>
        <p:nvPicPr>
          <p:cNvPr id="40962" name="Picture 2" descr="Z:\8 - PHOTOS\INTERNATIONAL\CHINE\2011 11 CHINE CHANEL\2011 11 BEIJING CHANEL HOTEL 063 (22).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1763886" y="2019098"/>
            <a:ext cx="2647604" cy="1978429"/>
          </a:xfrm>
          <a:prstGeom prst="rect">
            <a:avLst/>
          </a:prstGeom>
          <a:noFill/>
          <a:extLst>
            <a:ext uri="{909E8E84-426E-40DD-AFC4-6F175D3DCCD1}">
              <a14:hiddenFill xmlns:a14="http://schemas.microsoft.com/office/drawing/2010/main">
                <a:solidFill>
                  <a:srgbClr val="FFFFFF"/>
                </a:solidFill>
              </a14:hiddenFill>
            </a:ext>
          </a:extLst>
        </p:spPr>
      </p:pic>
      <p:pic>
        <p:nvPicPr>
          <p:cNvPr id="40963" name="Picture 3"/>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bwMode="auto">
          <a:xfrm>
            <a:off x="5729288" y="2017713"/>
            <a:ext cx="2641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texte 1"/>
          <p:cNvSpPr>
            <a:spLocks noGrp="1"/>
          </p:cNvSpPr>
          <p:nvPr>
            <p:ph sz="quarter" idx="3"/>
          </p:nvPr>
        </p:nvSpPr>
        <p:spPr/>
        <p:txBody>
          <a:bodyPr/>
          <a:lstStyle/>
          <a:p>
            <a:r>
              <a:rPr lang="zh-CN" altLang="en-US" dirty="0" smtClean="0"/>
              <a:t>酒店浴缸</a:t>
            </a:r>
            <a:endParaRPr lang="fr-FR" dirty="0"/>
          </a:p>
        </p:txBody>
      </p:sp>
      <p:sp>
        <p:nvSpPr>
          <p:cNvPr id="3" name="Espace réservé du texte 2"/>
          <p:cNvSpPr>
            <a:spLocks noGrp="1"/>
          </p:cNvSpPr>
          <p:nvPr>
            <p:ph sz="quarter" idx="4"/>
          </p:nvPr>
        </p:nvSpPr>
        <p:spPr/>
        <p:txBody>
          <a:bodyPr/>
          <a:lstStyle/>
          <a:p>
            <a:r>
              <a:rPr lang="zh-CN" altLang="en-US" dirty="0" smtClean="0"/>
              <a:t>一个中上阶层家庭中的按摩浴缸</a:t>
            </a:r>
            <a:endParaRPr lang="fr-FR" dirty="0"/>
          </a:p>
        </p:txBody>
      </p:sp>
      <p:sp>
        <p:nvSpPr>
          <p:cNvPr id="4" name="ZoneTexte 3"/>
          <p:cNvSpPr txBox="1"/>
          <p:nvPr/>
        </p:nvSpPr>
        <p:spPr>
          <a:xfrm>
            <a:off x="5868144" y="6165304"/>
            <a:ext cx="1582484" cy="369332"/>
          </a:xfrm>
          <a:prstGeom prst="rect">
            <a:avLst/>
          </a:prstGeom>
          <a:noFill/>
        </p:spPr>
        <p:txBody>
          <a:bodyPr wrap="none" rtlCol="0">
            <a:spAutoFit/>
          </a:bodyPr>
          <a:lstStyle/>
          <a:p>
            <a:r>
              <a:rPr lang="fr-FR" dirty="0"/>
              <a:t>2011 </a:t>
            </a:r>
            <a:r>
              <a:rPr lang="zh-CN" altLang="en-US" dirty="0" smtClean="0"/>
              <a:t>戴泽拍摄</a:t>
            </a:r>
            <a:endParaRPr lang="fr-FR" dirty="0"/>
          </a:p>
        </p:txBody>
      </p:sp>
      <p:pic>
        <p:nvPicPr>
          <p:cNvPr id="2050" name="Picture 2" descr="Z:\8 - PHOTOS\INTERNATIONAL\CHINE\2011 04 CHINE SHANGHAI HANGZHOU CHANEL WL\杭州上海照片\2000 11 04 hangzhou class Sup rode beauté chambre r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6394" y="4583651"/>
            <a:ext cx="2592288" cy="194421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103693" y="5194158"/>
            <a:ext cx="2031325" cy="369332"/>
          </a:xfrm>
          <a:prstGeom prst="rect">
            <a:avLst/>
          </a:prstGeom>
          <a:noFill/>
        </p:spPr>
        <p:txBody>
          <a:bodyPr wrap="none" rtlCol="0">
            <a:spAutoFit/>
          </a:bodyPr>
          <a:lstStyle/>
          <a:p>
            <a:r>
              <a:rPr lang="zh-CN" altLang="en-US" dirty="0" smtClean="0"/>
              <a:t>贵重物品放在卧房</a:t>
            </a:r>
            <a:endParaRPr lang="fr-FR" dirty="0"/>
          </a:p>
        </p:txBody>
      </p:sp>
    </p:spTree>
    <p:extLst>
      <p:ext uri="{BB962C8B-B14F-4D97-AF65-F5344CB8AC3E}">
        <p14:creationId xmlns:p14="http://schemas.microsoft.com/office/powerpoint/2010/main" val="6709059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zh-CN" altLang="en-US" sz="3100" dirty="0" smtClean="0"/>
              <a:t>广告中的美容教程，以</a:t>
            </a:r>
            <a:r>
              <a:rPr lang="en-US" altLang="zh-CN" sz="3100" dirty="0" smtClean="0"/>
              <a:t>45</a:t>
            </a:r>
            <a:r>
              <a:rPr lang="zh-CN" altLang="en-US" sz="3100" dirty="0" smtClean="0"/>
              <a:t>岁的女明星巩俐为例</a:t>
            </a:r>
            <a:r>
              <a:rPr lang="fr-FR" sz="3100" dirty="0" smtClean="0"/>
              <a:t> (2012</a:t>
            </a:r>
            <a:r>
              <a:rPr lang="zh-CN" altLang="en-US" sz="3100" dirty="0" smtClean="0"/>
              <a:t>年</a:t>
            </a:r>
            <a:r>
              <a:rPr lang="fr-FR" sz="3100" dirty="0" smtClean="0"/>
              <a:t>5</a:t>
            </a:r>
            <a:r>
              <a:rPr lang="zh-CN" altLang="en-US" sz="3100" dirty="0" smtClean="0"/>
              <a:t>月</a:t>
            </a:r>
            <a:r>
              <a:rPr lang="en-US" altLang="zh-CN" sz="3100" dirty="0" smtClean="0"/>
              <a:t>28</a:t>
            </a:r>
            <a:r>
              <a:rPr lang="zh-CN" altLang="en-US" sz="3100" dirty="0" smtClean="0"/>
              <a:t>日</a:t>
            </a:r>
            <a:r>
              <a:rPr lang="fr-FR" sz="3200" dirty="0" smtClean="0"/>
              <a:t>)</a:t>
            </a:r>
            <a:endParaRPr lang="fr-FR" sz="3200" dirty="0"/>
          </a:p>
        </p:txBody>
      </p:sp>
      <p:sp>
        <p:nvSpPr>
          <p:cNvPr id="5" name="Espace réservé du texte 4"/>
          <p:cNvSpPr>
            <a:spLocks noGrp="1"/>
          </p:cNvSpPr>
          <p:nvPr>
            <p:ph type="body" idx="2"/>
          </p:nvPr>
        </p:nvSpPr>
        <p:spPr>
          <a:xfrm>
            <a:off x="914400" y="1600200"/>
            <a:ext cx="2289448" cy="4495800"/>
          </a:xfrm>
        </p:spPr>
        <p:txBody>
          <a:bodyPr>
            <a:normAutofit fontScale="85000" lnSpcReduction="20000"/>
          </a:bodyPr>
          <a:lstStyle/>
          <a:p>
            <a:r>
              <a:rPr lang="fr-FR" dirty="0"/>
              <a:t>1 – </a:t>
            </a:r>
            <a:r>
              <a:rPr lang="zh-CN" altLang="en-US" dirty="0" smtClean="0"/>
              <a:t>打底霜</a:t>
            </a:r>
            <a:r>
              <a:rPr lang="fr-FR" dirty="0" smtClean="0"/>
              <a:t> </a:t>
            </a:r>
            <a:r>
              <a:rPr lang="fr-FR" dirty="0"/>
              <a:t>: </a:t>
            </a:r>
            <a:r>
              <a:rPr lang="zh-CN" altLang="en-US" dirty="0" smtClean="0"/>
              <a:t>在上粉底液前用榛子大小份量的</a:t>
            </a:r>
            <a:r>
              <a:rPr lang="zh-CN" altLang="en-US" i="1" dirty="0" smtClean="0"/>
              <a:t>神奇光泽</a:t>
            </a:r>
            <a:r>
              <a:rPr lang="zh-CN" altLang="en-US" dirty="0" smtClean="0"/>
              <a:t>的浓缩打底霜来提高面部皮肤亮色</a:t>
            </a:r>
            <a:endParaRPr lang="en-US" altLang="zh-CN" dirty="0" smtClean="0"/>
          </a:p>
          <a:p>
            <a:r>
              <a:rPr lang="fr-FR" dirty="0" smtClean="0"/>
              <a:t>2 </a:t>
            </a:r>
            <a:r>
              <a:rPr lang="fr-FR" dirty="0"/>
              <a:t>– </a:t>
            </a:r>
            <a:r>
              <a:rPr lang="zh-CN" altLang="en-US" dirty="0" smtClean="0"/>
              <a:t>粉底液</a:t>
            </a:r>
            <a:r>
              <a:rPr lang="fr-FR" dirty="0" smtClean="0"/>
              <a:t>: </a:t>
            </a:r>
            <a:r>
              <a:rPr lang="zh-CN" altLang="en-US" dirty="0" smtClean="0"/>
              <a:t>用</a:t>
            </a:r>
            <a:r>
              <a:rPr lang="zh-CN" altLang="en-US" i="1" dirty="0" smtClean="0"/>
              <a:t>神奇光泽</a:t>
            </a:r>
            <a:r>
              <a:rPr lang="zh-CN" altLang="en-US" dirty="0" smtClean="0"/>
              <a:t>玫瑰米色粉底液上妆，给您带来焕发的容色</a:t>
            </a:r>
            <a:endParaRPr lang="en-US" altLang="zh-CN" dirty="0" smtClean="0"/>
          </a:p>
          <a:p>
            <a:r>
              <a:rPr lang="fr-FR" dirty="0" smtClean="0"/>
              <a:t>3 </a:t>
            </a:r>
            <a:r>
              <a:rPr lang="en-US" altLang="zh-CN" dirty="0" smtClean="0"/>
              <a:t>—</a:t>
            </a:r>
            <a:r>
              <a:rPr lang="zh-CN" altLang="en-US" dirty="0" smtClean="0"/>
              <a:t>睫毛膏</a:t>
            </a:r>
            <a:r>
              <a:rPr lang="fr-FR" dirty="0" smtClean="0"/>
              <a:t>: </a:t>
            </a:r>
            <a:r>
              <a:rPr lang="zh-CN" altLang="en-US" dirty="0" smtClean="0"/>
              <a:t>用神奇的</a:t>
            </a:r>
            <a:r>
              <a:rPr lang="zh-CN" altLang="en-US" i="1" dirty="0" smtClean="0"/>
              <a:t>特黑百万浓密</a:t>
            </a:r>
            <a:r>
              <a:rPr lang="zh-CN" altLang="en-US" dirty="0" smtClean="0"/>
              <a:t>睫毛膏覆盖您的睫毛</a:t>
            </a:r>
            <a:endParaRPr lang="en-US" altLang="zh-CN" dirty="0" smtClean="0"/>
          </a:p>
          <a:p>
            <a:r>
              <a:rPr lang="fr-FR" dirty="0" smtClean="0"/>
              <a:t>4 </a:t>
            </a:r>
            <a:r>
              <a:rPr lang="fr-FR" dirty="0"/>
              <a:t>– </a:t>
            </a:r>
            <a:r>
              <a:rPr lang="zh-CN" altLang="en-US" dirty="0" smtClean="0"/>
              <a:t>口红</a:t>
            </a:r>
            <a:r>
              <a:rPr lang="fr-FR" dirty="0" smtClean="0"/>
              <a:t>: </a:t>
            </a:r>
            <a:r>
              <a:rPr lang="zh-CN" altLang="en-US" dirty="0" smtClean="0"/>
              <a:t>在唇上使用</a:t>
            </a:r>
            <a:r>
              <a:rPr lang="zh-CN" altLang="en-US" i="1" dirty="0" smtClean="0"/>
              <a:t>爱抚</a:t>
            </a:r>
            <a:r>
              <a:rPr lang="en-US" altLang="zh-CN" i="1" dirty="0"/>
              <a:t>501</a:t>
            </a:r>
            <a:r>
              <a:rPr lang="zh-CN" altLang="en-US" i="1" dirty="0" smtClean="0"/>
              <a:t>裸色</a:t>
            </a:r>
            <a:r>
              <a:rPr lang="zh-CN" altLang="en-US" dirty="0" smtClean="0"/>
              <a:t>唇膏，让您的嘴唇自然闪亮</a:t>
            </a:r>
            <a:endParaRPr lang="en-US" altLang="zh-CN" dirty="0" smtClean="0"/>
          </a:p>
          <a:p>
            <a:r>
              <a:rPr lang="fr-FR" dirty="0" smtClean="0"/>
              <a:t>5 </a:t>
            </a:r>
            <a:r>
              <a:rPr lang="fr-FR" dirty="0"/>
              <a:t>– </a:t>
            </a:r>
            <a:r>
              <a:rPr lang="zh-CN" altLang="en-US" dirty="0" smtClean="0"/>
              <a:t>眼线</a:t>
            </a:r>
            <a:r>
              <a:rPr lang="fr-FR" dirty="0" smtClean="0"/>
              <a:t> </a:t>
            </a:r>
            <a:r>
              <a:rPr lang="fr-FR" dirty="0"/>
              <a:t>: </a:t>
            </a:r>
            <a:r>
              <a:rPr lang="zh-CN" altLang="en-US" dirty="0" smtClean="0"/>
              <a:t>用</a:t>
            </a:r>
            <a:r>
              <a:rPr lang="zh-CN" altLang="en-US" i="1" dirty="0" smtClean="0"/>
              <a:t>超级完美纤长</a:t>
            </a:r>
            <a:r>
              <a:rPr lang="zh-CN" altLang="en-US" dirty="0" smtClean="0"/>
              <a:t>眼线笔细致的勾画眼线</a:t>
            </a:r>
            <a:endParaRPr lang="en-US" altLang="zh-CN" dirty="0" smtClean="0"/>
          </a:p>
          <a:p>
            <a:r>
              <a:rPr lang="fr-FR" dirty="0" smtClean="0"/>
              <a:t>6 </a:t>
            </a:r>
            <a:r>
              <a:rPr lang="fr-FR" dirty="0"/>
              <a:t>– </a:t>
            </a:r>
            <a:r>
              <a:rPr lang="zh-CN" altLang="en-US" dirty="0" smtClean="0"/>
              <a:t>眼影</a:t>
            </a:r>
            <a:r>
              <a:rPr lang="fr-FR" dirty="0" smtClean="0"/>
              <a:t>: </a:t>
            </a:r>
            <a:r>
              <a:rPr lang="zh-CN" altLang="en-US" dirty="0" smtClean="0"/>
              <a:t>在内眼皮上轻轻用手指涂上</a:t>
            </a:r>
            <a:r>
              <a:rPr lang="en-US" altLang="zh-CN" i="1" dirty="0" smtClean="0"/>
              <a:t>24</a:t>
            </a:r>
            <a:r>
              <a:rPr lang="zh-CN" altLang="en-US" i="1" dirty="0" smtClean="0"/>
              <a:t>小时恒久宇宙黑</a:t>
            </a:r>
            <a:r>
              <a:rPr lang="zh-CN" altLang="en-US" dirty="0" smtClean="0"/>
              <a:t>眼影</a:t>
            </a:r>
            <a:endParaRPr lang="en-US" altLang="zh-CN" dirty="0" smtClean="0"/>
          </a:p>
          <a:p>
            <a:r>
              <a:rPr lang="fr-FR" dirty="0" smtClean="0"/>
              <a:t>7 </a:t>
            </a:r>
            <a:r>
              <a:rPr lang="zh-CN" altLang="en-US" dirty="0" smtClean="0"/>
              <a:t>晕染</a:t>
            </a:r>
            <a:r>
              <a:rPr lang="fr-FR" dirty="0" smtClean="0"/>
              <a:t>: </a:t>
            </a:r>
            <a:r>
              <a:rPr lang="zh-CN" altLang="en-US" dirty="0" smtClean="0"/>
              <a:t>涂上</a:t>
            </a:r>
            <a:r>
              <a:rPr lang="zh-CN" altLang="en-US" i="1" dirty="0" smtClean="0"/>
              <a:t>恒久</a:t>
            </a:r>
            <a:r>
              <a:rPr lang="en-US" altLang="zh-CN" i="1" dirty="0" smtClean="0"/>
              <a:t>02</a:t>
            </a:r>
            <a:r>
              <a:rPr lang="zh-CN" altLang="en-US" i="1" dirty="0" smtClean="0"/>
              <a:t>号沙白</a:t>
            </a:r>
            <a:r>
              <a:rPr lang="zh-CN" altLang="en-US" dirty="0" smtClean="0"/>
              <a:t>眼影，指尖轻轻敲打晕染</a:t>
            </a:r>
            <a:endParaRPr lang="fr-FR" dirty="0"/>
          </a:p>
        </p:txBody>
      </p:sp>
      <p:pic>
        <p:nvPicPr>
          <p:cNvPr id="7" name="Picture 3" descr="Gong Li monte les marches pour la cérémonie de clôture du festival de Cannes le 27 mai 201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4643437" y="2062162"/>
            <a:ext cx="2371725" cy="3571875"/>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1259632" y="6309320"/>
            <a:ext cx="7783734" cy="369332"/>
          </a:xfrm>
          <a:prstGeom prst="rect">
            <a:avLst/>
          </a:prstGeom>
          <a:noFill/>
        </p:spPr>
        <p:txBody>
          <a:bodyPr wrap="none" rtlCol="0">
            <a:spAutoFit/>
          </a:bodyPr>
          <a:lstStyle/>
          <a:p>
            <a:r>
              <a:rPr lang="fr-FR" dirty="0"/>
              <a:t>http://www.get-the-look.fr/article/le-maquillage-de-gong-li-step-by-step_a967/1</a:t>
            </a:r>
          </a:p>
        </p:txBody>
      </p:sp>
    </p:spTree>
    <p:extLst>
      <p:ext uri="{BB962C8B-B14F-4D97-AF65-F5344CB8AC3E}">
        <p14:creationId xmlns:p14="http://schemas.microsoft.com/office/powerpoint/2010/main" val="3933785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dirty="0"/>
              <a:t>2013 </a:t>
            </a:r>
            <a:r>
              <a:rPr lang="zh-CN" altLang="en-US" sz="1800" dirty="0" smtClean="0"/>
              <a:t>女影星章子怡登上了当年</a:t>
            </a:r>
            <a:r>
              <a:rPr lang="en-US" altLang="zh-CN" sz="1800" dirty="0" smtClean="0"/>
              <a:t>8</a:t>
            </a:r>
            <a:r>
              <a:rPr lang="zh-CN" altLang="en-US" sz="1800" dirty="0" smtClean="0"/>
              <a:t>月那期的时尚新娘杂志的封面</a:t>
            </a:r>
            <a:endParaRPr lang="fr-FR" dirty="0"/>
          </a:p>
        </p:txBody>
      </p:sp>
      <p:sp>
        <p:nvSpPr>
          <p:cNvPr id="3" name="Espace réservé du contenu 2"/>
          <p:cNvSpPr>
            <a:spLocks noGrp="1"/>
          </p:cNvSpPr>
          <p:nvPr>
            <p:ph sz="quarter" idx="1"/>
          </p:nvPr>
        </p:nvSpPr>
        <p:spPr/>
        <p:txBody>
          <a:bodyPr>
            <a:normAutofit fontScale="77500" lnSpcReduction="20000"/>
          </a:bodyPr>
          <a:lstStyle/>
          <a:p>
            <a:r>
              <a:rPr lang="zh-CN" altLang="en-US" sz="2800" dirty="0" smtClean="0"/>
              <a:t>身着新娘婚纱，章子怡体现了传统美人的优雅和温婉</a:t>
            </a:r>
            <a:r>
              <a:rPr lang="fr-FR" sz="2800" dirty="0" smtClean="0"/>
              <a:t>: </a:t>
            </a:r>
          </a:p>
          <a:p>
            <a:r>
              <a:rPr lang="zh-CN" altLang="en-US" sz="2800" dirty="0" smtClean="0"/>
              <a:t>黑发</a:t>
            </a:r>
            <a:endParaRPr lang="en-US" altLang="zh-CN" sz="2800" dirty="0" smtClean="0"/>
          </a:p>
          <a:p>
            <a:r>
              <a:rPr lang="zh-CN" altLang="en-US" sz="2800" dirty="0" smtClean="0"/>
              <a:t>面容雪白，锥子脸</a:t>
            </a:r>
            <a:endParaRPr lang="en-US" altLang="zh-CN" sz="2800" dirty="0" smtClean="0"/>
          </a:p>
          <a:p>
            <a:r>
              <a:rPr lang="zh-CN" altLang="en-US" sz="2800" dirty="0" smtClean="0"/>
              <a:t>微微凸显的红唇</a:t>
            </a:r>
            <a:endParaRPr lang="en-US" altLang="zh-CN" sz="2800" dirty="0" smtClean="0"/>
          </a:p>
          <a:p>
            <a:r>
              <a:rPr lang="zh-CN" altLang="en-US" sz="2800" dirty="0"/>
              <a:t>身材</a:t>
            </a:r>
            <a:r>
              <a:rPr lang="zh-CN" altLang="en-US" sz="2800" dirty="0" smtClean="0"/>
              <a:t>苗条</a:t>
            </a:r>
            <a:endParaRPr lang="en-US" altLang="zh-CN" sz="2800" dirty="0" smtClean="0"/>
          </a:p>
          <a:p>
            <a:r>
              <a:rPr lang="zh-CN" altLang="en-US" sz="2800" dirty="0" smtClean="0"/>
              <a:t>手纤细突出</a:t>
            </a:r>
            <a:endParaRPr lang="en-US" altLang="zh-CN" sz="2800" dirty="0" smtClean="0"/>
          </a:p>
          <a:p>
            <a:r>
              <a:rPr lang="zh-CN" altLang="en-US" sz="2800" dirty="0" smtClean="0"/>
              <a:t>首饰如项链，耳环和手表都是现代性和社会成功</a:t>
            </a:r>
            <a:r>
              <a:rPr lang="zh-CN" altLang="en-US" sz="2800" smtClean="0"/>
              <a:t>人士的标志</a:t>
            </a:r>
            <a:endParaRPr lang="fr-FR" sz="2400" dirty="0"/>
          </a:p>
          <a:p>
            <a:r>
              <a:rPr lang="fr-FR" sz="2400" dirty="0" smtClean="0"/>
              <a:t>http</a:t>
            </a:r>
            <a:r>
              <a:rPr lang="fr-FR" sz="2400" dirty="0"/>
              <a:t>://french.china.org.cn/culture/txt/2013-07/18/content_29463129.htm</a:t>
            </a:r>
            <a:endParaRPr lang="fr-FR" dirty="0"/>
          </a:p>
        </p:txBody>
      </p:sp>
      <p:pic>
        <p:nvPicPr>
          <p:cNvPr id="7" name="Picture 3"/>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tretch>
            <a:fillRect/>
          </a:stretch>
        </p:blipFill>
        <p:spPr bwMode="auto">
          <a:xfrm>
            <a:off x="5060109" y="1447800"/>
            <a:ext cx="3497357"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6804248" y="6285347"/>
            <a:ext cx="2245423" cy="369332"/>
          </a:xfrm>
          <a:prstGeom prst="rect">
            <a:avLst/>
          </a:prstGeom>
          <a:noFill/>
        </p:spPr>
        <p:txBody>
          <a:bodyPr wrap="none" rtlCol="0">
            <a:spAutoFit/>
          </a:bodyPr>
          <a:lstStyle/>
          <a:p>
            <a:r>
              <a:rPr lang="fr-FR" dirty="0" smtClean="0"/>
              <a:t>2011, photos D. Desjeux</a:t>
            </a:r>
            <a:endParaRPr lang="fr-FR" dirty="0"/>
          </a:p>
        </p:txBody>
      </p:sp>
    </p:spTree>
    <p:extLst>
      <p:ext uri="{BB962C8B-B14F-4D97-AF65-F5344CB8AC3E}">
        <p14:creationId xmlns:p14="http://schemas.microsoft.com/office/powerpoint/2010/main" val="1732599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title" sz="quarter"/>
          </p:nvPr>
        </p:nvSpPr>
        <p:spPr/>
        <p:txBody>
          <a:bodyPr>
            <a:normAutofit/>
          </a:bodyPr>
          <a:lstStyle/>
          <a:p>
            <a:pPr fontAlgn="auto">
              <a:spcAft>
                <a:spcPts val="0"/>
              </a:spcAft>
              <a:defRPr/>
            </a:pPr>
            <a:r>
              <a:rPr lang="zh-CN" altLang="en-US" sz="3200" dirty="0" smtClean="0"/>
              <a:t>杂志的美容教程：通过展示动作解释矿物美妆的步骤</a:t>
            </a:r>
            <a:endParaRPr lang="fr-FR" altLang="fr-FR" sz="3200" dirty="0"/>
          </a:p>
        </p:txBody>
      </p:sp>
      <p:pic>
        <p:nvPicPr>
          <p:cNvPr id="80899" name="Picture 19" descr="2007 11 Canton Pub mineral etape  DSC05225"/>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a:xfrm>
            <a:off x="1711325" y="2017713"/>
            <a:ext cx="2752725" cy="1981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0900" name="Picture 10" descr="2007 11 Canton Pub l'oréal minéra mode d'emploi DSC05210"/>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672138" y="2017713"/>
            <a:ext cx="2752725" cy="1989137"/>
          </a:xfrm>
        </p:spPr>
      </p:pic>
      <p:pic>
        <p:nvPicPr>
          <p:cNvPr id="80901" name="Picture 21" descr="2007 11 Canton Pub l'oréal minéra mode d'emploi DSC05208"/>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2314575" y="4141788"/>
            <a:ext cx="1550988" cy="19907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0902" name="Picture 22" descr="2007 11 Canton Pub etape du maquillage DSC05224"/>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5670550" y="4141788"/>
            <a:ext cx="2754313" cy="19907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ZoneTexte 1"/>
          <p:cNvSpPr txBox="1"/>
          <p:nvPr/>
        </p:nvSpPr>
        <p:spPr>
          <a:xfrm>
            <a:off x="6025705" y="6309320"/>
            <a:ext cx="1582484" cy="369332"/>
          </a:xfrm>
          <a:prstGeom prst="rect">
            <a:avLst/>
          </a:prstGeom>
          <a:noFill/>
        </p:spPr>
        <p:txBody>
          <a:bodyPr wrap="none" rtlCol="0">
            <a:spAutoFit/>
          </a:bodyPr>
          <a:lstStyle/>
          <a:p>
            <a:r>
              <a:rPr lang="fr-FR" dirty="0" smtClean="0"/>
              <a:t>2008 </a:t>
            </a:r>
            <a:r>
              <a:rPr lang="zh-CN" altLang="en-US" dirty="0" smtClean="0"/>
              <a:t>戴泽拍摄</a:t>
            </a:r>
            <a:endParaRPr lang="fr-FR" dirty="0"/>
          </a:p>
        </p:txBody>
      </p:sp>
    </p:spTree>
    <p:extLst>
      <p:ext uri="{BB962C8B-B14F-4D97-AF65-F5344CB8AC3E}">
        <p14:creationId xmlns:p14="http://schemas.microsoft.com/office/powerpoint/2010/main" val="17442287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Autofit/>
          </a:bodyPr>
          <a:lstStyle/>
          <a:p>
            <a:r>
              <a:rPr lang="zh-CN" altLang="en-US" sz="2400" dirty="0" smtClean="0"/>
              <a:t>卧房和浴室中关于美的宣传物：杂志</a:t>
            </a:r>
            <a:endParaRPr lang="fr-FR" sz="2400" dirty="0"/>
          </a:p>
        </p:txBody>
      </p:sp>
      <p:pic>
        <p:nvPicPr>
          <p:cNvPr id="11"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914400" y="2327672"/>
            <a:ext cx="3749675" cy="2812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bwMode="auto">
          <a:xfrm>
            <a:off x="4933950" y="2327672"/>
            <a:ext cx="3749675" cy="2812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3126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pPr fontAlgn="auto">
              <a:spcAft>
                <a:spcPts val="0"/>
              </a:spcAft>
              <a:defRPr/>
            </a:pPr>
            <a:r>
              <a:rPr lang="zh-CN" altLang="en-US" dirty="0" smtClean="0"/>
              <a:t>欧洲焦距</a:t>
            </a:r>
            <a:r>
              <a:rPr lang="fr-FR" dirty="0" smtClean="0"/>
              <a:t>: </a:t>
            </a:r>
            <a:r>
              <a:rPr lang="zh-CN" altLang="en-US" dirty="0" smtClean="0"/>
              <a:t>墨卡托绘制的</a:t>
            </a:r>
            <a:r>
              <a:rPr lang="fr-FR" dirty="0" smtClean="0"/>
              <a:t>1569</a:t>
            </a:r>
            <a:r>
              <a:rPr lang="zh-CN" altLang="en-US" dirty="0" smtClean="0"/>
              <a:t>年的地图</a:t>
            </a:r>
            <a:endParaRPr lang="fr-FR" dirty="0"/>
          </a:p>
        </p:txBody>
      </p:sp>
      <p:sp>
        <p:nvSpPr>
          <p:cNvPr id="97283" name="Rectangle 4"/>
          <p:cNvSpPr>
            <a:spLocks noChangeArrowheads="1"/>
          </p:cNvSpPr>
          <p:nvPr/>
        </p:nvSpPr>
        <p:spPr bwMode="auto">
          <a:xfrm>
            <a:off x="3143250" y="24463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761" tIns="0" rIns="0" bIns="0" anchor="ct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fr-FR" altLang="fr-FR" sz="1200" b="1">
                <a:latin typeface="Arial" pitchFamily="34" charset="0"/>
                <a:cs typeface="Arial" pitchFamily="34" charset="0"/>
              </a:rPr>
              <a:t>Fichier:Mercator 1569.png</a:t>
            </a:r>
          </a:p>
          <a:p>
            <a:r>
              <a:rPr lang="fr-FR" altLang="fr-FR" sz="600">
                <a:latin typeface="Arial" pitchFamily="34" charset="0"/>
                <a:cs typeface="Arial" pitchFamily="34" charset="0"/>
              </a:rPr>
              <a:t>Une page de Wikipédia, l'encyclopédie libre.</a:t>
            </a:r>
            <a:endParaRPr lang="fr-FR" altLang="fr-FR" sz="1800">
              <a:latin typeface="Arial" pitchFamily="34" charset="0"/>
              <a:cs typeface="Arial" pitchFamily="34" charset="0"/>
            </a:endParaRPr>
          </a:p>
          <a:p>
            <a:endParaRPr lang="fr-FR" altLang="fr-FR" sz="1800">
              <a:latin typeface="Arial" pitchFamily="34" charset="0"/>
              <a:cs typeface="Arial" pitchFamily="34" charset="0"/>
            </a:endParaRPr>
          </a:p>
        </p:txBody>
      </p:sp>
      <p:pic>
        <p:nvPicPr>
          <p:cNvPr id="97284" name="Picture 6" descr="Fichier:Mercator 1569.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628775"/>
            <a:ext cx="7143750" cy="4533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Ellipse 8"/>
          <p:cNvSpPr/>
          <p:nvPr/>
        </p:nvSpPr>
        <p:spPr>
          <a:xfrm>
            <a:off x="4341620" y="2696650"/>
            <a:ext cx="1655763" cy="144938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7286" name="ZoneTexte 9"/>
          <p:cNvSpPr txBox="1">
            <a:spLocks noChangeArrowheads="1"/>
          </p:cNvSpPr>
          <p:nvPr/>
        </p:nvSpPr>
        <p:spPr bwMode="auto">
          <a:xfrm>
            <a:off x="7489825" y="63813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zh-CN" altLang="en-US" dirty="0" smtClean="0"/>
              <a:t>维基百科</a:t>
            </a:r>
            <a:endParaRPr lang="fr-FR" altLang="fr-FR" dirty="0"/>
          </a:p>
        </p:txBody>
      </p:sp>
      <p:sp>
        <p:nvSpPr>
          <p:cNvPr id="2" name="Ellipse 1"/>
          <p:cNvSpPr/>
          <p:nvPr/>
        </p:nvSpPr>
        <p:spPr>
          <a:xfrm>
            <a:off x="6660232" y="3438525"/>
            <a:ext cx="914400" cy="9144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956789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sz="quarter"/>
          </p:nvPr>
        </p:nvSpPr>
        <p:spPr/>
        <p:txBody>
          <a:bodyPr>
            <a:noAutofit/>
          </a:bodyPr>
          <a:lstStyle/>
          <a:p>
            <a:r>
              <a:rPr lang="zh-CN" altLang="en-US" sz="2400" dirty="0" smtClean="0"/>
              <a:t>眼妆产品，眼睛是心灵和脸的窗户（中上阶层）：</a:t>
            </a:r>
            <a:r>
              <a:rPr lang="fr-FR" sz="2400" dirty="0" smtClean="0"/>
              <a:t> </a:t>
            </a:r>
            <a:r>
              <a:rPr lang="zh-CN" altLang="en-US" sz="2400" dirty="0" smtClean="0"/>
              <a:t>毛笔，毛刷</a:t>
            </a:r>
            <a:r>
              <a:rPr lang="fr-FR" sz="2400" dirty="0" smtClean="0"/>
              <a:t>, </a:t>
            </a:r>
            <a:r>
              <a:rPr lang="zh-CN" altLang="en-US" sz="2400" dirty="0" smtClean="0"/>
              <a:t>睫毛膏</a:t>
            </a:r>
            <a:r>
              <a:rPr lang="fr-FR" sz="2400" dirty="0" smtClean="0"/>
              <a:t>, </a:t>
            </a:r>
            <a:r>
              <a:rPr lang="zh-CN" altLang="en-US" sz="2400" dirty="0" smtClean="0"/>
              <a:t>眼影</a:t>
            </a:r>
            <a:endParaRPr lang="fr-FR" sz="2400" dirty="0"/>
          </a:p>
        </p:txBody>
      </p:sp>
      <p:pic>
        <p:nvPicPr>
          <p:cNvPr id="15" name="Picture 5" descr="Z:\8 - PHOTOS\INTERNATIONAL\CHINE\2011 04 CHINE SHANGHAI HANGZHOU CHANEL WL\杭州上海照片\2011 04 Chine hangzhou classe moyenne sup mascara red.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766888" y="2017713"/>
            <a:ext cx="26416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bwMode="auto">
          <a:xfrm>
            <a:off x="5729288" y="2017713"/>
            <a:ext cx="2641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descr="Z:\8 - PHOTOS\INTERNATIONAL\CHINE\2011 04 CHINE SHANGHAI HANGZHOU CHANEL WL\杭州上海照片\2000 11 04 hangzhou class Sup prod yeux red.jpg"/>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tretch>
            <a:fillRect/>
          </a:stretch>
        </p:blipFill>
        <p:spPr bwMode="auto">
          <a:xfrm>
            <a:off x="1766888" y="4151313"/>
            <a:ext cx="26416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Z:\8 - PHOTOS\INTERNATIONAL\CHINE\2011 04 CHINE SHANGHAI HANGZHOU CHANEL WL\杭州上海照片\2000 11 04 hangzhou class Sup prod yeux blanc  red.jpg"/>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tretch>
            <a:fillRect/>
          </a:stretch>
        </p:blipFill>
        <p:spPr bwMode="auto">
          <a:xfrm>
            <a:off x="5853243" y="4151313"/>
            <a:ext cx="2393689"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156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sz="quarter"/>
          </p:nvPr>
        </p:nvSpPr>
        <p:spPr/>
        <p:txBody>
          <a:bodyPr>
            <a:normAutofit/>
          </a:bodyPr>
          <a:lstStyle/>
          <a:p>
            <a:r>
              <a:rPr lang="zh-CN" altLang="en-US" dirty="0" smtClean="0"/>
              <a:t>护肤品，卸妆用品，增白产品，香水，乳液，面霜</a:t>
            </a:r>
            <a:endParaRPr lang="fr-FR" dirty="0"/>
          </a:p>
        </p:txBody>
      </p:sp>
      <p:pic>
        <p:nvPicPr>
          <p:cNvPr id="14" name="Picture 3" descr="Z:\8 - PHOTOS\INTERNATIONAL\CHINE\2011 04 CHINE SHANGHAI HANGZHOU CHANEL WL\杭州上海照片\DSC04809.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766888" y="2017713"/>
            <a:ext cx="26416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74755" name="Picture 3"/>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bwMode="auto">
          <a:xfrm>
            <a:off x="5861958" y="2017713"/>
            <a:ext cx="237626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Z:\8 - PHOTOS\INTERNATIONAL\CHINE\2011 04 CHINE SHANGHAI HANGZHOU CHANEL WL\杭州上海照片\2011 04 Chine hangzhou classe moyenne sup produit  Lancôme red.jpg"/>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tretch>
            <a:fillRect/>
          </a:stretch>
        </p:blipFill>
        <p:spPr bwMode="auto">
          <a:xfrm>
            <a:off x="1583319" y="4151313"/>
            <a:ext cx="3008737"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tretch>
            <a:fillRect/>
          </a:stretch>
        </p:blipFill>
        <p:spPr bwMode="auto">
          <a:xfrm>
            <a:off x="5729288" y="4151313"/>
            <a:ext cx="2641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0610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sz="quarter"/>
          </p:nvPr>
        </p:nvSpPr>
        <p:spPr/>
        <p:txBody>
          <a:bodyPr>
            <a:normAutofit/>
          </a:bodyPr>
          <a:lstStyle/>
          <a:p>
            <a:r>
              <a:rPr lang="zh-CN" altLang="en-US" sz="3200" dirty="0" smtClean="0"/>
              <a:t>指甲油，足部护理产品，牙膏，室内健身单车，金鱼和财富</a:t>
            </a:r>
            <a:endParaRPr lang="fr-FR" sz="3200" dirty="0"/>
          </a:p>
        </p:txBody>
      </p:sp>
      <p:pic>
        <p:nvPicPr>
          <p:cNvPr id="14"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678835" y="2017713"/>
            <a:ext cx="2817706"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bwMode="auto">
          <a:xfrm>
            <a:off x="5729288" y="2017713"/>
            <a:ext cx="2641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tretch>
            <a:fillRect/>
          </a:stretch>
        </p:blipFill>
        <p:spPr bwMode="auto">
          <a:xfrm>
            <a:off x="2351371" y="4151313"/>
            <a:ext cx="147263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tretch>
            <a:fillRect/>
          </a:stretch>
        </p:blipFill>
        <p:spPr bwMode="auto">
          <a:xfrm>
            <a:off x="5611884" y="4151313"/>
            <a:ext cx="2876408"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descr="Z:\8 - PHOTOS\INTERNATIONAL\CHINE\2011 04 CHINE SHANGHAI HANGZHOU CHANEL WL\杭州上海照片\2000 11 04 hangzhou class Sup prod dentifrice peau paupièr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4293096"/>
            <a:ext cx="26416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4599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noAutofit/>
          </a:bodyPr>
          <a:lstStyle/>
          <a:p>
            <a:r>
              <a:rPr lang="zh-CN" altLang="en-US" sz="2400" dirty="0" smtClean="0"/>
              <a:t>对于中上阶级而言，美的展示涉及到从头到脚的几乎身体的所有部分</a:t>
            </a:r>
            <a:endParaRPr lang="fr-FR" sz="2400" dirty="0"/>
          </a:p>
        </p:txBody>
      </p:sp>
      <p:sp>
        <p:nvSpPr>
          <p:cNvPr id="11" name="Espace réservé du contenu 10"/>
          <p:cNvSpPr>
            <a:spLocks noGrp="1"/>
          </p:cNvSpPr>
          <p:nvPr>
            <p:ph sz="quarter" idx="1"/>
          </p:nvPr>
        </p:nvSpPr>
        <p:spPr>
          <a:xfrm>
            <a:off x="323528" y="1447800"/>
            <a:ext cx="8363272" cy="5077544"/>
          </a:xfrm>
        </p:spPr>
        <p:txBody>
          <a:bodyPr>
            <a:normAutofit/>
          </a:bodyPr>
          <a:lstStyle/>
          <a:p>
            <a:r>
              <a:rPr lang="zh-CN" altLang="en-US" dirty="0" smtClean="0"/>
              <a:t>似乎不少中国女性认为身体和皮肤的护理比化妆更重要</a:t>
            </a:r>
            <a:endParaRPr lang="en-US" altLang="zh-CN" dirty="0" smtClean="0"/>
          </a:p>
          <a:p>
            <a:r>
              <a:rPr lang="zh-CN" altLang="en-US" dirty="0" smtClean="0"/>
              <a:t>化妆通常被视作一种潜在的危险</a:t>
            </a:r>
            <a:endParaRPr lang="en-US" altLang="zh-CN" dirty="0" smtClean="0"/>
          </a:p>
          <a:p>
            <a:r>
              <a:rPr lang="zh-CN" altLang="en-US" dirty="0" smtClean="0"/>
              <a:t>尽管如此化妆得以推广还得归功于“裸妆”。特点是粉底清淡透明，色彩内敛淡雅</a:t>
            </a:r>
            <a:endParaRPr lang="en-US" altLang="zh-CN" dirty="0" smtClean="0"/>
          </a:p>
          <a:p>
            <a:r>
              <a:rPr lang="zh-CN" altLang="en-US" dirty="0" smtClean="0"/>
              <a:t>脸晚上要卸妆，清洁面部，紧致肌肤，上乳液，涂精华液和面霜过夜</a:t>
            </a:r>
            <a:endParaRPr lang="en-US" altLang="zh-CN" dirty="0" smtClean="0"/>
          </a:p>
          <a:p>
            <a:r>
              <a:rPr lang="zh-CN" altLang="en-US" dirty="0" smtClean="0"/>
              <a:t>脖子是脸的一个战略区域，因为那里是中国女性最容易显老的地方，正如手一样。</a:t>
            </a:r>
            <a:endParaRPr lang="fr-FR" altLang="fr-FR" dirty="0"/>
          </a:p>
          <a:p>
            <a:r>
              <a:rPr lang="zh-CN" altLang="en-US" dirty="0" smtClean="0"/>
              <a:t>脸部按摩和身体按摩一样。也是要让“气”流通。这又是一个美的中西结合的例子</a:t>
            </a:r>
            <a:endParaRPr lang="fr-FR" altLang="fr-FR" dirty="0"/>
          </a:p>
          <a:p>
            <a:pPr lvl="1"/>
            <a:endParaRPr lang="en-US" altLang="zh-CN" sz="2400" dirty="0">
              <a:latin typeface="Times New Roman" pitchFamily="18" charset="0"/>
            </a:endParaRPr>
          </a:p>
        </p:txBody>
      </p:sp>
    </p:spTree>
    <p:extLst>
      <p:ext uri="{BB962C8B-B14F-4D97-AF65-F5344CB8AC3E}">
        <p14:creationId xmlns:p14="http://schemas.microsoft.com/office/powerpoint/2010/main" val="20142017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sz="quarter"/>
          </p:nvPr>
        </p:nvSpPr>
        <p:spPr/>
        <p:txBody>
          <a:bodyPr>
            <a:normAutofit/>
          </a:bodyPr>
          <a:lstStyle/>
          <a:p>
            <a:r>
              <a:rPr lang="zh-CN" altLang="en-US" sz="3200" dirty="0"/>
              <a:t>“裸妆” 的</a:t>
            </a:r>
            <a:r>
              <a:rPr lang="zh-CN" altLang="en-US" sz="3200" dirty="0" smtClean="0"/>
              <a:t>粉彩调，重新拾起中国传统的面部按摩，美的中西结合的一个例子</a:t>
            </a:r>
            <a:endParaRPr lang="fr-FR" sz="3200" dirty="0"/>
          </a:p>
        </p:txBody>
      </p:sp>
      <p:pic>
        <p:nvPicPr>
          <p:cNvPr id="9" name="Picture 9" descr="2007 11 Canton pub vert DSC05256"/>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a:xfrm>
            <a:off x="1711325" y="2017713"/>
            <a:ext cx="2752725" cy="1981200"/>
          </a:xfrm>
          <a:prstGeom prst="rect">
            <a:avLst/>
          </a:prstGeom>
        </p:spPr>
      </p:pic>
      <p:pic>
        <p:nvPicPr>
          <p:cNvPr id="10" name="Picture 8" descr="2007 11 Canton pubcode vert DSC05255"/>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bwMode="auto">
          <a:xfrm>
            <a:off x="6278563" y="2017713"/>
            <a:ext cx="15430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descr="DSC05355"/>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tretch>
            <a:fillRect/>
          </a:stretch>
        </p:blipFill>
        <p:spPr>
          <a:xfrm>
            <a:off x="1711325" y="4151313"/>
            <a:ext cx="2752725" cy="1981200"/>
          </a:xfrm>
          <a:prstGeom prst="rect">
            <a:avLst/>
          </a:prstGeom>
        </p:spPr>
      </p:pic>
      <p:sp>
        <p:nvSpPr>
          <p:cNvPr id="8" name="Espace réservé du contenu 7"/>
          <p:cNvSpPr>
            <a:spLocks noGrp="1"/>
          </p:cNvSpPr>
          <p:nvPr>
            <p:ph sz="quarter" idx="4"/>
          </p:nvPr>
        </p:nvSpPr>
        <p:spPr/>
        <p:txBody>
          <a:bodyPr/>
          <a:lstStyle/>
          <a:p>
            <a:endParaRPr lang="fr-FR"/>
          </a:p>
        </p:txBody>
      </p:sp>
      <p:pic>
        <p:nvPicPr>
          <p:cNvPr id="12" name="Picture 9" descr="2007 11 Canton pub ligne de force du visage DSC052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5220071" y="4151313"/>
            <a:ext cx="2752725" cy="1981200"/>
          </a:xfrm>
          <a:prstGeom prst="rect">
            <a:avLst/>
          </a:prstGeom>
        </p:spPr>
      </p:pic>
    </p:spTree>
    <p:extLst>
      <p:ext uri="{BB962C8B-B14F-4D97-AF65-F5344CB8AC3E}">
        <p14:creationId xmlns:p14="http://schemas.microsoft.com/office/powerpoint/2010/main" val="34041177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noAutofit/>
          </a:bodyPr>
          <a:lstStyle/>
          <a:p>
            <a:r>
              <a:rPr lang="zh-CN" altLang="en-US" sz="2400" dirty="0" smtClean="0"/>
              <a:t>对于中上阶层来说，头发、手</a:t>
            </a:r>
            <a:r>
              <a:rPr lang="zh-CN" altLang="en-US" sz="2400" dirty="0"/>
              <a:t>、</a:t>
            </a:r>
            <a:r>
              <a:rPr lang="zh-CN" altLang="en-US" sz="2400" dirty="0" smtClean="0"/>
              <a:t>指甲和脚重新变成了展现美的战略点</a:t>
            </a:r>
            <a:endParaRPr lang="fr-FR" sz="2400" dirty="0"/>
          </a:p>
        </p:txBody>
      </p:sp>
      <p:sp>
        <p:nvSpPr>
          <p:cNvPr id="6" name="Espace réservé du texte 5"/>
          <p:cNvSpPr>
            <a:spLocks noGrp="1"/>
          </p:cNvSpPr>
          <p:nvPr>
            <p:ph type="body" idx="2"/>
          </p:nvPr>
        </p:nvSpPr>
        <p:spPr/>
        <p:txBody>
          <a:bodyPr>
            <a:normAutofit/>
          </a:bodyPr>
          <a:lstStyle/>
          <a:p>
            <a:pPr>
              <a:lnSpc>
                <a:spcPct val="80000"/>
              </a:lnSpc>
            </a:pPr>
            <a:endParaRPr lang="fr-FR" altLang="fr-FR" dirty="0" smtClean="0"/>
          </a:p>
          <a:p>
            <a:endParaRPr lang="fr-FR" dirty="0"/>
          </a:p>
        </p:txBody>
      </p:sp>
      <p:sp>
        <p:nvSpPr>
          <p:cNvPr id="3" name="Espace réservé du contenu 2"/>
          <p:cNvSpPr>
            <a:spLocks noGrp="1"/>
          </p:cNvSpPr>
          <p:nvPr>
            <p:ph sz="quarter" idx="1"/>
          </p:nvPr>
        </p:nvSpPr>
        <p:spPr>
          <a:xfrm>
            <a:off x="2971800" y="1412776"/>
            <a:ext cx="5715000" cy="5112568"/>
          </a:xfrm>
        </p:spPr>
        <p:txBody>
          <a:bodyPr>
            <a:normAutofit fontScale="92500" lnSpcReduction="10000"/>
          </a:bodyPr>
          <a:lstStyle/>
          <a:p>
            <a:pPr lvl="1">
              <a:lnSpc>
                <a:spcPct val="80000"/>
              </a:lnSpc>
            </a:pPr>
            <a:endParaRPr lang="fr-FR" altLang="fr-FR" sz="1600" dirty="0"/>
          </a:p>
          <a:p>
            <a:pPr>
              <a:lnSpc>
                <a:spcPct val="80000"/>
              </a:lnSpc>
            </a:pPr>
            <a:endParaRPr lang="fr-FR" altLang="fr-FR" sz="1800" dirty="0"/>
          </a:p>
          <a:p>
            <a:r>
              <a:rPr lang="zh-CN" altLang="en-US" dirty="0" smtClean="0"/>
              <a:t>头发越来越重要</a:t>
            </a:r>
            <a:endParaRPr lang="en-US" altLang="zh-CN" dirty="0" smtClean="0"/>
          </a:p>
          <a:p>
            <a:r>
              <a:rPr lang="zh-CN" altLang="en-US" dirty="0" smtClean="0"/>
              <a:t>染头发的不仅有</a:t>
            </a:r>
            <a:endParaRPr lang="fr-FR" dirty="0" smtClean="0"/>
          </a:p>
          <a:p>
            <a:pPr lvl="2"/>
            <a:r>
              <a:rPr lang="zh-CN" altLang="en-US" dirty="0" smtClean="0"/>
              <a:t>年轻人，想与众不同的女生和男生</a:t>
            </a:r>
            <a:endParaRPr lang="en-US" altLang="zh-CN" dirty="0" smtClean="0"/>
          </a:p>
          <a:p>
            <a:pPr lvl="2"/>
            <a:r>
              <a:rPr lang="zh-CN" altLang="en-US" dirty="0" smtClean="0"/>
              <a:t>年级大一点的女性，想掩盖白发</a:t>
            </a:r>
            <a:endParaRPr lang="fr-FR" dirty="0" smtClean="0"/>
          </a:p>
          <a:p>
            <a:pPr lvl="2"/>
            <a:r>
              <a:rPr lang="zh-CN" altLang="en-US" dirty="0" smtClean="0"/>
              <a:t>还有成年男性，特别是政治领导，他们必须有着梳理整齐的黑发，这样才符合标准形象。</a:t>
            </a:r>
            <a:endParaRPr lang="fr-FR" dirty="0"/>
          </a:p>
          <a:p>
            <a:r>
              <a:rPr lang="zh-CN" altLang="en-US" dirty="0" smtClean="0"/>
              <a:t>手也被看重，中国人常说手是人的第二张脸，中国文化中，面子游戏是互动的核心，正如郑立华与</a:t>
            </a:r>
            <a:r>
              <a:rPr lang="en-US" altLang="zh-CN" dirty="0" smtClean="0"/>
              <a:t>1994</a:t>
            </a:r>
            <a:r>
              <a:rPr lang="zh-CN" altLang="en-US" dirty="0" smtClean="0"/>
              <a:t>年在他的书</a:t>
            </a:r>
            <a:r>
              <a:rPr lang="en-US" altLang="zh-CN" dirty="0" smtClean="0"/>
              <a:t>《</a:t>
            </a:r>
            <a:r>
              <a:rPr lang="zh-CN" altLang="en-US" dirty="0" smtClean="0"/>
              <a:t>巴黎的中国人和他们的面子游戏</a:t>
            </a:r>
            <a:r>
              <a:rPr lang="en-US" altLang="zh-CN" dirty="0" smtClean="0"/>
              <a:t>》</a:t>
            </a:r>
            <a:r>
              <a:rPr lang="zh-CN" altLang="en-US" dirty="0" smtClean="0"/>
              <a:t>中写到的那样。</a:t>
            </a:r>
            <a:endParaRPr lang="en-US" altLang="zh-CN" dirty="0" smtClean="0"/>
          </a:p>
          <a:p>
            <a:r>
              <a:rPr lang="zh-CN" altLang="en-US" dirty="0" smtClean="0"/>
              <a:t>脚是身体的缩影，因为脚的不同区域通过经脉和身体的大部分地方相连。</a:t>
            </a:r>
            <a:endParaRPr lang="fr-FR" dirty="0"/>
          </a:p>
        </p:txBody>
      </p:sp>
      <p:pic>
        <p:nvPicPr>
          <p:cNvPr id="9" name="Picture 5" descr="C:\Users\dell\Pictures\2011-11-26\IMG_27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132856"/>
            <a:ext cx="2175558" cy="290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4933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zh-CN" altLang="en-US" sz="3200" dirty="0" smtClean="0"/>
              <a:t>和文革时期相反，现代人的人体变得充满性诱惑</a:t>
            </a:r>
            <a:endParaRPr lang="fr-FR" sz="3200" dirty="0"/>
          </a:p>
        </p:txBody>
      </p:sp>
      <p:sp>
        <p:nvSpPr>
          <p:cNvPr id="7" name="Espace réservé du texte 6"/>
          <p:cNvSpPr>
            <a:spLocks noGrp="1"/>
          </p:cNvSpPr>
          <p:nvPr>
            <p:ph type="body" idx="2"/>
          </p:nvPr>
        </p:nvSpPr>
        <p:spPr/>
        <p:txBody>
          <a:bodyPr/>
          <a:lstStyle/>
          <a:p>
            <a:endParaRPr lang="fr-FR"/>
          </a:p>
        </p:txBody>
      </p:sp>
      <p:sp>
        <p:nvSpPr>
          <p:cNvPr id="6" name="Espace réservé du contenu 5"/>
          <p:cNvSpPr>
            <a:spLocks noGrp="1"/>
          </p:cNvSpPr>
          <p:nvPr>
            <p:ph sz="quarter" idx="1"/>
          </p:nvPr>
        </p:nvSpPr>
        <p:spPr/>
        <p:txBody>
          <a:bodyPr/>
          <a:lstStyle/>
          <a:p>
            <a:endParaRPr lang="fr-FR" dirty="0"/>
          </a:p>
        </p:txBody>
      </p:sp>
      <p:pic>
        <p:nvPicPr>
          <p:cNvPr id="8" name="Picture 4" descr="2007 11 Beijin lupub soutien gorge DSC051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39552" y="1594445"/>
            <a:ext cx="4682597" cy="3503526"/>
          </a:xfrm>
          <a:prstGeom prst="rect">
            <a:avLst/>
          </a:prstGeom>
        </p:spPr>
      </p:pic>
      <p:pic>
        <p:nvPicPr>
          <p:cNvPr id="9" name="Picture 5" descr="2007 11 China Plazza boutique de soutien gorge DSC051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580112" y="1594445"/>
            <a:ext cx="3136900" cy="4175125"/>
          </a:xfrm>
          <a:prstGeom prst="rect">
            <a:avLst/>
          </a:prstGeom>
          <a:noFill/>
        </p:spPr>
      </p:pic>
      <p:sp>
        <p:nvSpPr>
          <p:cNvPr id="10" name="ZoneTexte 9"/>
          <p:cNvSpPr txBox="1"/>
          <p:nvPr/>
        </p:nvSpPr>
        <p:spPr>
          <a:xfrm>
            <a:off x="5724128" y="6268670"/>
            <a:ext cx="1582484" cy="369332"/>
          </a:xfrm>
          <a:prstGeom prst="rect">
            <a:avLst/>
          </a:prstGeom>
          <a:noFill/>
        </p:spPr>
        <p:txBody>
          <a:bodyPr wrap="none" rtlCol="0">
            <a:spAutoFit/>
          </a:bodyPr>
          <a:lstStyle/>
          <a:p>
            <a:r>
              <a:rPr lang="fr-FR" dirty="0" smtClean="0"/>
              <a:t>2008 </a:t>
            </a:r>
            <a:r>
              <a:rPr lang="zh-CN" altLang="en-US" dirty="0" smtClean="0"/>
              <a:t>戴泽拍摄</a:t>
            </a:r>
            <a:endParaRPr lang="fr-FR" dirty="0"/>
          </a:p>
        </p:txBody>
      </p:sp>
    </p:spTree>
    <p:extLst>
      <p:ext uri="{BB962C8B-B14F-4D97-AF65-F5344CB8AC3E}">
        <p14:creationId xmlns:p14="http://schemas.microsoft.com/office/powerpoint/2010/main" val="12854208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Grp="1" noChangeArrowheads="1"/>
          </p:cNvSpPr>
          <p:nvPr>
            <p:ph type="title"/>
          </p:nvPr>
        </p:nvSpPr>
        <p:spPr/>
        <p:txBody>
          <a:bodyPr>
            <a:noAutofit/>
          </a:bodyPr>
          <a:lstStyle/>
          <a:p>
            <a:pPr fontAlgn="auto">
              <a:spcAft>
                <a:spcPts val="0"/>
              </a:spcAft>
              <a:defRPr/>
            </a:pPr>
            <a:r>
              <a:rPr lang="zh-CN" altLang="en-US" sz="2400" dirty="0" smtClean="0"/>
              <a:t>今天，对人类裸体的“非现实”的传统表达经常被使用在广告中来传授和解释身体护理</a:t>
            </a:r>
            <a:endParaRPr lang="fr-FR" altLang="fr-FR" sz="2400" dirty="0"/>
          </a:p>
        </p:txBody>
      </p:sp>
      <p:pic>
        <p:nvPicPr>
          <p:cNvPr id="82947" name="Picture 7" descr="2007 11 Canton mineral nu peinture chinoise DSC0534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571500" y="2655888"/>
            <a:ext cx="3810000" cy="2752725"/>
          </a:xfrm>
        </p:spPr>
      </p:pic>
      <p:pic>
        <p:nvPicPr>
          <p:cNvPr id="82948" name="Picture 8" descr="2007 11 Canton mineral nu mode d'emploi DSC05346"/>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tretch>
            <a:fillRect/>
          </a:stretch>
        </p:blipFill>
        <p:spPr>
          <a:xfrm>
            <a:off x="4933950" y="2379230"/>
            <a:ext cx="3749675" cy="2709140"/>
          </a:xfrm>
        </p:spPr>
      </p:pic>
      <p:sp>
        <p:nvSpPr>
          <p:cNvPr id="82949" name="Text Box 9"/>
          <p:cNvSpPr txBox="1">
            <a:spLocks noChangeArrowheads="1"/>
          </p:cNvSpPr>
          <p:nvPr/>
        </p:nvSpPr>
        <p:spPr bwMode="auto">
          <a:xfrm>
            <a:off x="321131" y="5530320"/>
            <a:ext cx="700544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zh-CN" altLang="en-US" sz="1800" dirty="0" smtClean="0"/>
              <a:t>选自弗朗索瓦</a:t>
            </a:r>
            <a:r>
              <a:rPr lang="en-US" altLang="zh-CN" sz="1800" dirty="0" smtClean="0"/>
              <a:t>·</a:t>
            </a:r>
            <a:r>
              <a:rPr lang="zh-CN" altLang="en-US" sz="1800" dirty="0" smtClean="0"/>
              <a:t>于连的书，</a:t>
            </a:r>
            <a:r>
              <a:rPr lang="en-US" altLang="zh-CN" sz="1800" dirty="0" smtClean="0"/>
              <a:t>《</a:t>
            </a:r>
            <a:r>
              <a:rPr lang="zh-CN" altLang="en-US" sz="1800" dirty="0" smtClean="0"/>
              <a:t>论本质与裸体</a:t>
            </a:r>
            <a:r>
              <a:rPr lang="en-US" altLang="zh-CN" sz="1800" dirty="0" smtClean="0"/>
              <a:t>》</a:t>
            </a:r>
            <a:r>
              <a:rPr lang="zh-CN" altLang="en-US" sz="1800" dirty="0" smtClean="0"/>
              <a:t>，塞伊出版社，</a:t>
            </a:r>
            <a:r>
              <a:rPr lang="en-US" altLang="zh-CN" sz="1800" dirty="0" smtClean="0"/>
              <a:t>2000</a:t>
            </a:r>
            <a:r>
              <a:rPr lang="zh-CN" altLang="en-US" sz="1800" dirty="0" smtClean="0"/>
              <a:t>年</a:t>
            </a:r>
            <a:endParaRPr lang="en-US" altLang="zh-CN" sz="1800" dirty="0" smtClean="0"/>
          </a:p>
          <a:p>
            <a:pPr eaLnBrk="1" hangingPunct="1"/>
            <a:r>
              <a:rPr lang="fr-FR" altLang="fr-FR" sz="1800" dirty="0" smtClean="0"/>
              <a:t>François Julien</a:t>
            </a:r>
            <a:r>
              <a:rPr lang="zh-CN" altLang="en-US" sz="1800" dirty="0" smtClean="0"/>
              <a:t>，</a:t>
            </a:r>
            <a:r>
              <a:rPr lang="fr-FR" altLang="fr-FR" sz="1800" dirty="0" smtClean="0"/>
              <a:t>2000</a:t>
            </a:r>
            <a:r>
              <a:rPr lang="fr-FR" altLang="fr-FR" sz="1800" dirty="0"/>
              <a:t>, </a:t>
            </a:r>
            <a:r>
              <a:rPr lang="fr-FR" altLang="fr-FR" sz="1800" i="1" dirty="0"/>
              <a:t>De l’essence ou du nu</a:t>
            </a:r>
            <a:r>
              <a:rPr lang="fr-FR" altLang="fr-FR" sz="1800" dirty="0"/>
              <a:t>, Seuil</a:t>
            </a:r>
          </a:p>
          <a:p>
            <a:pPr eaLnBrk="1" hangingPunct="1"/>
            <a:endParaRPr lang="fr-FR" altLang="fr-FR" sz="1800" dirty="0"/>
          </a:p>
        </p:txBody>
      </p:sp>
      <p:sp>
        <p:nvSpPr>
          <p:cNvPr id="82950" name="Text Box 10"/>
          <p:cNvSpPr txBox="1">
            <a:spLocks noChangeArrowheads="1"/>
          </p:cNvSpPr>
          <p:nvPr/>
        </p:nvSpPr>
        <p:spPr bwMode="auto">
          <a:xfrm>
            <a:off x="6588224" y="5160988"/>
            <a:ext cx="15696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zh-CN" altLang="en-US" sz="1800" dirty="0" smtClean="0"/>
              <a:t>身体护理广告</a:t>
            </a:r>
            <a:endParaRPr lang="fr-FR" altLang="fr-FR" sz="1800" dirty="0"/>
          </a:p>
        </p:txBody>
      </p:sp>
      <p:sp>
        <p:nvSpPr>
          <p:cNvPr id="2" name="ZoneTexte 1"/>
          <p:cNvSpPr txBox="1"/>
          <p:nvPr/>
        </p:nvSpPr>
        <p:spPr>
          <a:xfrm>
            <a:off x="7092280" y="6156810"/>
            <a:ext cx="1582484" cy="369332"/>
          </a:xfrm>
          <a:prstGeom prst="rect">
            <a:avLst/>
          </a:prstGeom>
          <a:noFill/>
        </p:spPr>
        <p:txBody>
          <a:bodyPr wrap="none" rtlCol="0">
            <a:spAutoFit/>
          </a:bodyPr>
          <a:lstStyle/>
          <a:p>
            <a:r>
              <a:rPr lang="fr-FR" dirty="0" smtClean="0"/>
              <a:t>2008 </a:t>
            </a:r>
            <a:r>
              <a:rPr lang="zh-CN" altLang="en-US" dirty="0" smtClean="0"/>
              <a:t>戴泽拍摄</a:t>
            </a:r>
            <a:endParaRPr lang="fr-FR" dirty="0"/>
          </a:p>
        </p:txBody>
      </p:sp>
    </p:spTree>
    <p:extLst>
      <p:ext uri="{BB962C8B-B14F-4D97-AF65-F5344CB8AC3E}">
        <p14:creationId xmlns:p14="http://schemas.microsoft.com/office/powerpoint/2010/main" val="12759319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zh-CN" altLang="en-US" dirty="0" smtClean="0"/>
              <a:t>开放式的结论</a:t>
            </a:r>
            <a:r>
              <a:rPr lang="fr-FR" dirty="0" smtClean="0"/>
              <a:t>…</a:t>
            </a:r>
            <a:endParaRPr lang="fr-FR" dirty="0"/>
          </a:p>
        </p:txBody>
      </p:sp>
      <p:sp>
        <p:nvSpPr>
          <p:cNvPr id="6" name="Espace réservé du contenu 5"/>
          <p:cNvSpPr>
            <a:spLocks noGrp="1"/>
          </p:cNvSpPr>
          <p:nvPr>
            <p:ph sz="quarter" idx="1"/>
          </p:nvPr>
        </p:nvSpPr>
        <p:spPr/>
        <p:txBody>
          <a:bodyPr>
            <a:normAutofit fontScale="85000" lnSpcReduction="10000"/>
          </a:bodyPr>
          <a:lstStyle/>
          <a:p>
            <a:r>
              <a:rPr lang="zh-CN" altLang="en-US" dirty="0" smtClean="0"/>
              <a:t>这一场穿越中国式的美的旅程向我们展现了一种充满活力的美，这种美随着身体的部分，社会阶层，时代和生活阶段的不同而不断变化。</a:t>
            </a:r>
            <a:endParaRPr lang="en-US" altLang="zh-CN" dirty="0" smtClean="0"/>
          </a:p>
          <a:p>
            <a:r>
              <a:rPr lang="zh-CN" altLang="en-US" dirty="0" smtClean="0"/>
              <a:t>这是一种融合的美，它将西方的化妆融入了中国传统的美容操作如身体护理，能量的循环流通，在身体、美和人所处的自然以及社会生态体系之间充满张力的和谐</a:t>
            </a:r>
            <a:endParaRPr lang="en-US" altLang="zh-CN" dirty="0" smtClean="0"/>
          </a:p>
          <a:p>
            <a:r>
              <a:rPr lang="zh-CN" altLang="en-US" dirty="0" smtClean="0"/>
              <a:t>化妆融入了中国人的面子游戏，如根据不同社会性别、身份和欲望来展现美</a:t>
            </a:r>
            <a:endParaRPr lang="fr-FR" dirty="0" smtClean="0"/>
          </a:p>
          <a:p>
            <a:r>
              <a:rPr lang="zh-CN" altLang="en-US" dirty="0" smtClean="0"/>
              <a:t>这同时也是冲突之下的美，特别是不同年代的人，孩子和父母以及祖父母之间的冲突，还有夫妻之间的冲突。</a:t>
            </a:r>
            <a:endParaRPr lang="en-US" altLang="zh-CN" dirty="0" smtClean="0"/>
          </a:p>
          <a:p>
            <a:r>
              <a:rPr lang="zh-CN" altLang="en-US" dirty="0" smtClean="0"/>
              <a:t>今天，美是正在浮现出来的的男性和女性之间的新角色的分析器，正如穆小雅</a:t>
            </a:r>
            <a:r>
              <a:rPr lang="en-US" altLang="zh-CN" dirty="0" smtClean="0"/>
              <a:t>2013</a:t>
            </a:r>
            <a:r>
              <a:rPr lang="zh-CN" altLang="en-US" dirty="0" smtClean="0"/>
              <a:t>年出版的小说</a:t>
            </a:r>
            <a:r>
              <a:rPr lang="en-US" altLang="zh-CN" dirty="0" smtClean="0"/>
              <a:t>《</a:t>
            </a:r>
            <a:r>
              <a:rPr lang="zh-CN" altLang="en-US" dirty="0" smtClean="0"/>
              <a:t>中国女人需要男人吗？</a:t>
            </a:r>
            <a:r>
              <a:rPr lang="en-US" altLang="zh-CN" dirty="0" smtClean="0"/>
              <a:t>》</a:t>
            </a:r>
            <a:r>
              <a:rPr lang="zh-CN" altLang="en-US" dirty="0" smtClean="0"/>
              <a:t>中所体现的一样。</a:t>
            </a:r>
            <a:endParaRPr lang="fr-FR" dirty="0"/>
          </a:p>
        </p:txBody>
      </p:sp>
    </p:spTree>
    <p:extLst>
      <p:ext uri="{BB962C8B-B14F-4D97-AF65-F5344CB8AC3E}">
        <p14:creationId xmlns:p14="http://schemas.microsoft.com/office/powerpoint/2010/main" val="326829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fontAlgn="auto">
              <a:spcAft>
                <a:spcPts val="0"/>
              </a:spcAft>
              <a:defRPr/>
            </a:pPr>
            <a:r>
              <a:rPr lang="zh-CN" altLang="en-US" sz="2800" dirty="0" smtClean="0"/>
              <a:t>美国焦距</a:t>
            </a:r>
            <a:r>
              <a:rPr lang="fr-FR" sz="2800" dirty="0" smtClean="0"/>
              <a:t>: </a:t>
            </a:r>
            <a:r>
              <a:rPr lang="zh-CN" altLang="en-US" sz="2800" dirty="0" smtClean="0"/>
              <a:t>欧洲不再是中心，巴西和金砖国家的兴起</a:t>
            </a:r>
            <a:endParaRPr lang="fr-FR" sz="2800" dirty="0"/>
          </a:p>
        </p:txBody>
      </p:sp>
      <p:pic>
        <p:nvPicPr>
          <p:cNvPr id="98307" name="Espace réservé du contenu 3" descr="2010 CARTE BRESIL.jpg"/>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692275" y="1598613"/>
            <a:ext cx="5800725" cy="4495800"/>
          </a:xfrm>
          <a:ln>
            <a:solidFill>
              <a:srgbClr val="FFFF00"/>
            </a:solidFill>
          </a:ln>
        </p:spPr>
      </p:pic>
      <p:sp>
        <p:nvSpPr>
          <p:cNvPr id="98308" name="ZoneTexte 4"/>
          <p:cNvSpPr txBox="1">
            <a:spLocks noChangeArrowheads="1"/>
          </p:cNvSpPr>
          <p:nvPr/>
        </p:nvSpPr>
        <p:spPr bwMode="auto">
          <a:xfrm>
            <a:off x="3275856" y="6303169"/>
            <a:ext cx="446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n-US" altLang="zh-CN" sz="1800" dirty="0" smtClean="0"/>
              <a:t>2009</a:t>
            </a:r>
            <a:r>
              <a:rPr lang="zh-CN" altLang="en-US" sz="1800" dirty="0" smtClean="0"/>
              <a:t>年</a:t>
            </a:r>
            <a:r>
              <a:rPr lang="en-US" altLang="zh-CN" sz="1800" dirty="0" smtClean="0"/>
              <a:t>10</a:t>
            </a:r>
            <a:r>
              <a:rPr lang="zh-CN" altLang="en-US" sz="1800" dirty="0" smtClean="0"/>
              <a:t>月</a:t>
            </a:r>
            <a:r>
              <a:rPr lang="en-US" altLang="zh-CN" sz="1800" dirty="0" smtClean="0"/>
              <a:t>29</a:t>
            </a:r>
            <a:r>
              <a:rPr lang="zh-CN" altLang="en-US" sz="1800" dirty="0" smtClean="0"/>
              <a:t>日第</a:t>
            </a:r>
            <a:r>
              <a:rPr lang="en-US" altLang="zh-CN" sz="1800" dirty="0" smtClean="0"/>
              <a:t>991</a:t>
            </a:r>
            <a:r>
              <a:rPr lang="zh-CN" altLang="en-US" sz="1800" dirty="0" smtClean="0"/>
              <a:t>期</a:t>
            </a:r>
            <a:r>
              <a:rPr lang="en-US" altLang="zh-CN" sz="1800" dirty="0" smtClean="0"/>
              <a:t>《</a:t>
            </a:r>
            <a:r>
              <a:rPr lang="zh-CN" altLang="en-US" sz="1800" dirty="0"/>
              <a:t>世界</a:t>
            </a:r>
            <a:r>
              <a:rPr lang="zh-CN" altLang="en-US" sz="1800" dirty="0" smtClean="0"/>
              <a:t>邮件</a:t>
            </a:r>
            <a:r>
              <a:rPr lang="en-US" altLang="zh-CN" sz="1800" dirty="0" smtClean="0"/>
              <a:t>》</a:t>
            </a:r>
            <a:endParaRPr lang="fr-FR" altLang="fr-FR" sz="1800" dirty="0"/>
          </a:p>
        </p:txBody>
      </p:sp>
      <p:sp>
        <p:nvSpPr>
          <p:cNvPr id="6" name="Ellipse 5"/>
          <p:cNvSpPr/>
          <p:nvPr/>
        </p:nvSpPr>
        <p:spPr>
          <a:xfrm>
            <a:off x="2916238" y="2060575"/>
            <a:ext cx="1357312" cy="1785938"/>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4000" dirty="0"/>
          </a:p>
        </p:txBody>
      </p:sp>
      <p:sp>
        <p:nvSpPr>
          <p:cNvPr id="3" name="Ellipse 2"/>
          <p:cNvSpPr/>
          <p:nvPr/>
        </p:nvSpPr>
        <p:spPr>
          <a:xfrm>
            <a:off x="4211638" y="2276475"/>
            <a:ext cx="509587" cy="36036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3108502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fontAlgn="auto">
              <a:spcAft>
                <a:spcPts val="0"/>
              </a:spcAft>
              <a:defRPr/>
            </a:pPr>
            <a:r>
              <a:rPr lang="zh-CN" altLang="en-US" sz="3200" i="1" dirty="0" smtClean="0"/>
              <a:t>中国焦距</a:t>
            </a:r>
            <a:r>
              <a:rPr lang="en-US" altLang="zh-CN" sz="3200" i="1" dirty="0" smtClean="0"/>
              <a:t/>
            </a:r>
            <a:br>
              <a:rPr lang="en-US" altLang="zh-CN" sz="3200" i="1" dirty="0" smtClean="0"/>
            </a:br>
            <a:r>
              <a:rPr lang="zh-CN" altLang="en-US" sz="3200" i="1" dirty="0" smtClean="0"/>
              <a:t>中国，位于世界中心的国家</a:t>
            </a:r>
            <a:endParaRPr lang="fr-FR" sz="3200" i="1" dirty="0"/>
          </a:p>
        </p:txBody>
      </p:sp>
      <p:pic>
        <p:nvPicPr>
          <p:cNvPr id="99331" name="Picture 3" descr="2007 09 Carte du mmonde en JPE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a:xfrm>
            <a:off x="1909762" y="1676400"/>
            <a:ext cx="5781675" cy="4114800"/>
          </a:xfrm>
          <a:ln>
            <a:solidFill>
              <a:schemeClr val="bg1"/>
            </a:solidFill>
            <a:miter lim="800000"/>
            <a:headEnd/>
            <a:tailEnd/>
          </a:ln>
        </p:spPr>
      </p:pic>
      <p:sp>
        <p:nvSpPr>
          <p:cNvPr id="99332" name="Oval 4"/>
          <p:cNvSpPr>
            <a:spLocks noChangeArrowheads="1"/>
          </p:cNvSpPr>
          <p:nvPr/>
        </p:nvSpPr>
        <p:spPr bwMode="auto">
          <a:xfrm>
            <a:off x="3203575" y="2636838"/>
            <a:ext cx="1512888" cy="936625"/>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endParaRPr lang="fr-FR" altLang="fr-FR">
              <a:solidFill>
                <a:schemeClr val="bg1"/>
              </a:solidFill>
            </a:endParaRPr>
          </a:p>
        </p:txBody>
      </p:sp>
      <p:sp>
        <p:nvSpPr>
          <p:cNvPr id="99333" name="Text Box 5"/>
          <p:cNvSpPr txBox="1">
            <a:spLocks noChangeArrowheads="1"/>
          </p:cNvSpPr>
          <p:nvPr/>
        </p:nvSpPr>
        <p:spPr bwMode="auto">
          <a:xfrm>
            <a:off x="142874" y="3500438"/>
            <a:ext cx="15488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n-US" altLang="zh-CN" dirty="0"/>
              <a:t>2004</a:t>
            </a:r>
            <a:r>
              <a:rPr lang="zh-CN" altLang="en-US" dirty="0"/>
              <a:t>年</a:t>
            </a:r>
            <a:endParaRPr lang="fr-FR" altLang="fr-FR" dirty="0"/>
          </a:p>
          <a:p>
            <a:pPr eaLnBrk="1" hangingPunct="1"/>
            <a:r>
              <a:rPr lang="zh-CN" altLang="en-US" dirty="0" smtClean="0"/>
              <a:t>儿童中国拼图</a:t>
            </a:r>
            <a:endParaRPr lang="fr-FR" altLang="fr-FR" dirty="0"/>
          </a:p>
        </p:txBody>
      </p:sp>
      <p:sp>
        <p:nvSpPr>
          <p:cNvPr id="99334" name="ZoneTexte 1"/>
          <p:cNvSpPr txBox="1">
            <a:spLocks noChangeArrowheads="1"/>
          </p:cNvSpPr>
          <p:nvPr/>
        </p:nvSpPr>
        <p:spPr bwMode="auto">
          <a:xfrm>
            <a:off x="6660232" y="6399276"/>
            <a:ext cx="23278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zh-CN" altLang="en-US" dirty="0"/>
              <a:t>多米尼克</a:t>
            </a:r>
            <a:r>
              <a:rPr lang="en-US" altLang="zh-CN" dirty="0"/>
              <a:t>·</a:t>
            </a:r>
            <a:r>
              <a:rPr lang="zh-CN" altLang="en-US" dirty="0" smtClean="0"/>
              <a:t>戴泽拍摄</a:t>
            </a:r>
            <a:endParaRPr lang="fr-FR" altLang="fr-FR" dirty="0"/>
          </a:p>
        </p:txBody>
      </p:sp>
      <p:sp>
        <p:nvSpPr>
          <p:cNvPr id="3" name="Ellipse 2"/>
          <p:cNvSpPr/>
          <p:nvPr/>
        </p:nvSpPr>
        <p:spPr>
          <a:xfrm>
            <a:off x="2268538" y="2349500"/>
            <a:ext cx="647700" cy="57467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2808113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defRPr/>
            </a:pPr>
            <a:r>
              <a:rPr lang="zh-CN" altLang="en-US" sz="2800" dirty="0" smtClean="0"/>
              <a:t>今天</a:t>
            </a:r>
            <a:r>
              <a:rPr lang="fr-FR" sz="2800" dirty="0" smtClean="0"/>
              <a:t>:</a:t>
            </a:r>
            <a:r>
              <a:rPr lang="zh-CN" altLang="en-US" sz="2800" dirty="0" smtClean="0"/>
              <a:t>美已经全球化，哪里是中心</a:t>
            </a:r>
            <a:r>
              <a:rPr lang="fr-FR" sz="2800" dirty="0" smtClean="0"/>
              <a:t>? </a:t>
            </a:r>
            <a:endParaRPr lang="fr-FR" sz="2800" dirty="0"/>
          </a:p>
        </p:txBody>
      </p:sp>
      <p:pic>
        <p:nvPicPr>
          <p:cNvPr id="100355" name="Espace réservé du contenu 3" descr="2010 CARTE CONTAINER TRANSPORTS MONDI.jpg"/>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476375" y="1844675"/>
            <a:ext cx="4905375" cy="3773488"/>
          </a:xfrm>
        </p:spPr>
      </p:pic>
      <p:sp>
        <p:nvSpPr>
          <p:cNvPr id="100356" name="ZoneTexte 4"/>
          <p:cNvSpPr txBox="1">
            <a:spLocks noChangeArrowheads="1"/>
          </p:cNvSpPr>
          <p:nvPr/>
        </p:nvSpPr>
        <p:spPr bwMode="auto">
          <a:xfrm>
            <a:off x="5219700" y="5732463"/>
            <a:ext cx="295625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n-US" altLang="zh-CN" dirty="0" smtClean="0"/>
              <a:t>《</a:t>
            </a:r>
            <a:r>
              <a:rPr lang="zh-CN" altLang="en-US" dirty="0"/>
              <a:t>回音</a:t>
            </a:r>
            <a:r>
              <a:rPr lang="en-US" altLang="zh-CN" dirty="0" smtClean="0"/>
              <a:t>》</a:t>
            </a:r>
            <a:r>
              <a:rPr lang="fr-FR" altLang="fr-FR" dirty="0" smtClean="0"/>
              <a:t>2009</a:t>
            </a:r>
            <a:r>
              <a:rPr lang="zh-CN" altLang="en-US" dirty="0" smtClean="0"/>
              <a:t>年</a:t>
            </a:r>
            <a:r>
              <a:rPr lang="en-US" altLang="zh-CN" dirty="0" smtClean="0"/>
              <a:t>12</a:t>
            </a:r>
            <a:r>
              <a:rPr lang="zh-CN" altLang="en-US" dirty="0" smtClean="0"/>
              <a:t>月</a:t>
            </a:r>
            <a:r>
              <a:rPr lang="en-US" altLang="zh-CN" dirty="0" smtClean="0"/>
              <a:t>1</a:t>
            </a:r>
            <a:r>
              <a:rPr lang="zh-CN" altLang="en-US" dirty="0" smtClean="0"/>
              <a:t>日</a:t>
            </a:r>
            <a:endParaRPr lang="fr-FR" altLang="fr-FR" dirty="0"/>
          </a:p>
          <a:p>
            <a:pPr eaLnBrk="1" hangingPunct="1"/>
            <a:r>
              <a:rPr lang="fr-FR" altLang="fr-FR" dirty="0" smtClean="0"/>
              <a:t>  (</a:t>
            </a:r>
            <a:r>
              <a:rPr lang="zh-CN" altLang="en-US" dirty="0" smtClean="0"/>
              <a:t>集装箱流</a:t>
            </a:r>
            <a:r>
              <a:rPr lang="fr-FR" altLang="fr-FR" dirty="0" smtClean="0"/>
              <a:t>)</a:t>
            </a:r>
            <a:endParaRPr lang="fr-FR" altLang="fr-FR" dirty="0"/>
          </a:p>
        </p:txBody>
      </p:sp>
    </p:spTree>
    <p:extLst>
      <p:ext uri="{BB962C8B-B14F-4D97-AF65-F5344CB8AC3E}">
        <p14:creationId xmlns:p14="http://schemas.microsoft.com/office/powerpoint/2010/main" val="1940269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250825" y="188913"/>
            <a:ext cx="8642350" cy="647700"/>
          </a:xfrm>
        </p:spPr>
        <p:txBody>
          <a:bodyPr>
            <a:noAutofit/>
          </a:bodyPr>
          <a:lstStyle/>
          <a:p>
            <a:pPr fontAlgn="auto">
              <a:spcAft>
                <a:spcPts val="0"/>
              </a:spcAft>
              <a:defRPr/>
            </a:pPr>
            <a:r>
              <a:rPr lang="fr-FR" sz="2400" dirty="0"/>
              <a:t/>
            </a:r>
            <a:br>
              <a:rPr lang="fr-FR" sz="2400" dirty="0"/>
            </a:br>
            <a:r>
              <a:rPr lang="fr-FR" sz="2400" dirty="0" smtClean="0"/>
              <a:t/>
            </a:r>
            <a:br>
              <a:rPr lang="fr-FR" sz="2400" dirty="0" smtClean="0"/>
            </a:br>
            <a:r>
              <a:rPr lang="fr-FR" sz="2400" dirty="0" smtClean="0"/>
              <a:t/>
            </a:r>
            <a:br>
              <a:rPr lang="fr-FR" sz="2400" dirty="0" smtClean="0"/>
            </a:br>
            <a:r>
              <a:rPr lang="fr-FR" sz="2000" b="1" dirty="0"/>
              <a:t>Les principales échelles d’observation </a:t>
            </a:r>
            <a:r>
              <a:rPr lang="fr-FR" sz="2000" b="1" dirty="0" smtClean="0"/>
              <a:t>des soins </a:t>
            </a:r>
            <a:r>
              <a:rPr lang="fr-FR" sz="2000" b="1" dirty="0"/>
              <a:t>du </a:t>
            </a:r>
            <a:r>
              <a:rPr lang="fr-FR" sz="2000" b="1" dirty="0" smtClean="0"/>
              <a:t>corps et la beauté</a:t>
            </a:r>
            <a:r>
              <a:rPr lang="fr-FR" sz="2400" dirty="0" smtClean="0"/>
              <a:t/>
            </a:r>
            <a:br>
              <a:rPr lang="fr-FR" sz="2400" dirty="0" smtClean="0"/>
            </a:br>
            <a:r>
              <a:rPr lang="fr-FR" sz="2400" dirty="0"/>
              <a:t/>
            </a:r>
            <a:br>
              <a:rPr lang="fr-FR" sz="2400" dirty="0"/>
            </a:br>
            <a:r>
              <a:rPr lang="fr-FR" sz="2400" dirty="0" smtClean="0"/>
              <a:t/>
            </a:r>
            <a:br>
              <a:rPr lang="fr-FR" sz="2400" dirty="0" smtClean="0"/>
            </a:br>
            <a:endParaRPr lang="fr-FR" sz="2400" b="1" dirty="0"/>
          </a:p>
        </p:txBody>
      </p:sp>
      <p:sp>
        <p:nvSpPr>
          <p:cNvPr id="101380" name="Espace réservé de la date 16"/>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fr-FR" altLang="fr-FR" sz="1200" smtClean="0">
              <a:solidFill>
                <a:srgbClr val="FFFFFF"/>
              </a:solidFill>
            </a:endParaRPr>
          </a:p>
        </p:txBody>
      </p:sp>
      <p:sp>
        <p:nvSpPr>
          <p:cNvPr id="101381" name="Espace réservé du numéro de diapositive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fld id="{2F1B09C1-B0FB-427F-98BC-424F8EF88F97}" type="slidenum">
              <a:rPr lang="fr-FR" altLang="fr-FR" sz="1400">
                <a:solidFill>
                  <a:srgbClr val="FFFFFF"/>
                </a:solidFill>
              </a:rPr>
              <a:pPr eaLnBrk="1" hangingPunct="1"/>
              <a:t>8</a:t>
            </a:fld>
            <a:endParaRPr lang="fr-FR" altLang="fr-FR" sz="1400">
              <a:solidFill>
                <a:srgbClr val="FFFFFF"/>
              </a:solidFill>
            </a:endParaRPr>
          </a:p>
        </p:txBody>
      </p:sp>
      <p:sp>
        <p:nvSpPr>
          <p:cNvPr id="101379" name="Oval 14"/>
          <p:cNvSpPr>
            <a:spLocks noGrp="1" noChangeArrowheads="1"/>
          </p:cNvSpPr>
          <p:nvPr>
            <p:ph sz="quarter" idx="1"/>
          </p:nvPr>
        </p:nvSpPr>
        <p:spPr>
          <a:xfrm>
            <a:off x="2484438" y="5732463"/>
            <a:ext cx="1223962" cy="398462"/>
          </a:xfrm>
          <a:prstGeom prst="ellipse">
            <a:avLst/>
          </a:prstGeom>
          <a:solidFill>
            <a:schemeClr val="accent1"/>
          </a:solidFill>
          <a:ln>
            <a:solidFill>
              <a:schemeClr val="tx1"/>
            </a:solidFill>
            <a:round/>
            <a:headEnd/>
            <a:tailEnd/>
          </a:ln>
        </p:spPr>
        <p:txBody>
          <a:bodyPr/>
          <a:lstStyle/>
          <a:p>
            <a:pPr marL="0" algn="ctr">
              <a:lnSpc>
                <a:spcPct val="80000"/>
              </a:lnSpc>
              <a:spcBef>
                <a:spcPct val="0"/>
              </a:spcBef>
              <a:buClrTx/>
              <a:buFontTx/>
              <a:buNone/>
            </a:pPr>
            <a:r>
              <a:rPr lang="zh-CN" altLang="en-US" sz="1200" dirty="0" smtClean="0"/>
              <a:t>生物</a:t>
            </a:r>
            <a:endParaRPr lang="fr-FR" altLang="fr-FR" sz="1200" dirty="0" smtClean="0"/>
          </a:p>
        </p:txBody>
      </p:sp>
      <p:sp>
        <p:nvSpPr>
          <p:cNvPr id="101382" name="Oval 4"/>
          <p:cNvSpPr>
            <a:spLocks noChangeArrowheads="1"/>
          </p:cNvSpPr>
          <p:nvPr/>
        </p:nvSpPr>
        <p:spPr bwMode="auto">
          <a:xfrm>
            <a:off x="2447925" y="5013325"/>
            <a:ext cx="1368425" cy="433388"/>
          </a:xfrm>
          <a:prstGeom prst="ellipse">
            <a:avLst/>
          </a:prstGeom>
          <a:solidFill>
            <a:schemeClr val="accent1"/>
          </a:solidFill>
          <a:ln w="9525">
            <a:solidFill>
              <a:schemeClr val="tx1"/>
            </a:solidFill>
            <a:round/>
            <a:headEnd/>
            <a:tailEnd/>
          </a:ln>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r>
              <a:rPr lang="zh-CN" altLang="en-US" dirty="0" smtClean="0"/>
              <a:t>个人</a:t>
            </a:r>
            <a:endParaRPr lang="fr-FR" altLang="fr-FR" dirty="0"/>
          </a:p>
        </p:txBody>
      </p:sp>
      <p:sp>
        <p:nvSpPr>
          <p:cNvPr id="101383" name="Oval 5"/>
          <p:cNvSpPr>
            <a:spLocks noChangeArrowheads="1"/>
          </p:cNvSpPr>
          <p:nvPr/>
        </p:nvSpPr>
        <p:spPr bwMode="auto">
          <a:xfrm>
            <a:off x="2195513" y="3789363"/>
            <a:ext cx="1871662" cy="708025"/>
          </a:xfrm>
          <a:prstGeom prst="ellipse">
            <a:avLst/>
          </a:prstGeom>
          <a:solidFill>
            <a:schemeClr val="accent1"/>
          </a:solidFill>
          <a:ln w="9525">
            <a:solidFill>
              <a:schemeClr val="tx1"/>
            </a:solidFill>
            <a:round/>
            <a:headEnd/>
            <a:tailEnd/>
          </a:ln>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r>
              <a:rPr lang="zh-CN" altLang="en-US" dirty="0" smtClean="0"/>
              <a:t>微观社会</a:t>
            </a:r>
            <a:endParaRPr lang="fr-FR" altLang="fr-FR" dirty="0"/>
          </a:p>
        </p:txBody>
      </p:sp>
      <p:sp>
        <p:nvSpPr>
          <p:cNvPr id="101384" name="Oval 6"/>
          <p:cNvSpPr>
            <a:spLocks noChangeArrowheads="1"/>
          </p:cNvSpPr>
          <p:nvPr/>
        </p:nvSpPr>
        <p:spPr bwMode="auto">
          <a:xfrm>
            <a:off x="1943894" y="2781300"/>
            <a:ext cx="2374900" cy="504825"/>
          </a:xfrm>
          <a:prstGeom prst="ellipse">
            <a:avLst/>
          </a:prstGeom>
          <a:solidFill>
            <a:schemeClr val="accent1"/>
          </a:solidFill>
          <a:ln w="9525">
            <a:solidFill>
              <a:schemeClr val="tx1"/>
            </a:solidFill>
            <a:round/>
            <a:headEnd/>
            <a:tailEnd/>
          </a:ln>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r>
              <a:rPr lang="zh-CN" altLang="en-US" dirty="0" smtClean="0"/>
              <a:t>中观社会</a:t>
            </a:r>
            <a:endParaRPr lang="fr-FR" altLang="fr-FR" dirty="0"/>
          </a:p>
        </p:txBody>
      </p:sp>
      <p:sp>
        <p:nvSpPr>
          <p:cNvPr id="101385" name="Oval 7"/>
          <p:cNvSpPr>
            <a:spLocks noChangeArrowheads="1"/>
          </p:cNvSpPr>
          <p:nvPr/>
        </p:nvSpPr>
        <p:spPr bwMode="auto">
          <a:xfrm>
            <a:off x="1727200" y="1773238"/>
            <a:ext cx="2808288" cy="574675"/>
          </a:xfrm>
          <a:prstGeom prst="ellipse">
            <a:avLst/>
          </a:prstGeom>
          <a:solidFill>
            <a:schemeClr val="accent1"/>
          </a:solidFill>
          <a:ln w="9525">
            <a:solidFill>
              <a:schemeClr val="tx1"/>
            </a:solidFill>
            <a:round/>
            <a:headEnd/>
            <a:tailEnd/>
          </a:ln>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r>
              <a:rPr lang="zh-CN" altLang="en-US" dirty="0" smtClean="0"/>
              <a:t>宏观社会</a:t>
            </a:r>
            <a:endParaRPr lang="fr-FR" altLang="fr-FR" dirty="0"/>
          </a:p>
        </p:txBody>
      </p:sp>
      <p:sp>
        <p:nvSpPr>
          <p:cNvPr id="101386" name="Line 8"/>
          <p:cNvSpPr>
            <a:spLocks noChangeShapeType="1"/>
          </p:cNvSpPr>
          <p:nvPr/>
        </p:nvSpPr>
        <p:spPr bwMode="auto">
          <a:xfrm>
            <a:off x="1547813" y="981075"/>
            <a:ext cx="1152525" cy="56880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01387" name="Line 9"/>
          <p:cNvSpPr>
            <a:spLocks noChangeShapeType="1"/>
          </p:cNvSpPr>
          <p:nvPr/>
        </p:nvSpPr>
        <p:spPr bwMode="auto">
          <a:xfrm flipH="1">
            <a:off x="3563938" y="1125538"/>
            <a:ext cx="1150937" cy="5588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01388" name="Text Box 10"/>
          <p:cNvSpPr txBox="1">
            <a:spLocks noChangeArrowheads="1"/>
          </p:cNvSpPr>
          <p:nvPr/>
        </p:nvSpPr>
        <p:spPr bwMode="auto">
          <a:xfrm>
            <a:off x="4549775" y="765175"/>
            <a:ext cx="4343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zh-CN" altLang="en-US" sz="1400" dirty="0" smtClean="0">
                <a:solidFill>
                  <a:srgbClr val="596363"/>
                </a:solidFill>
              </a:rPr>
              <a:t>金砖国家城市中产阶级兴起</a:t>
            </a:r>
            <a:endParaRPr lang="en-US" altLang="zh-CN" sz="1400" dirty="0" smtClean="0">
              <a:solidFill>
                <a:srgbClr val="596363"/>
              </a:solidFill>
            </a:endParaRPr>
          </a:p>
          <a:p>
            <a:pPr eaLnBrk="1" hangingPunct="1"/>
            <a:r>
              <a:rPr lang="zh-CN" altLang="en-US" sz="1400" b="1" dirty="0" smtClean="0">
                <a:solidFill>
                  <a:srgbClr val="596363"/>
                </a:solidFill>
              </a:rPr>
              <a:t>由于新的世界需求造成的原材料市价对化妆品价格的影响</a:t>
            </a:r>
            <a:endParaRPr lang="fr-FR" altLang="fr-FR" sz="1400" b="1" dirty="0"/>
          </a:p>
        </p:txBody>
      </p:sp>
      <p:sp>
        <p:nvSpPr>
          <p:cNvPr id="101389" name="Text Box 11"/>
          <p:cNvSpPr txBox="1">
            <a:spLocks noChangeArrowheads="1"/>
          </p:cNvSpPr>
          <p:nvPr/>
        </p:nvSpPr>
        <p:spPr bwMode="auto">
          <a:xfrm>
            <a:off x="4379913" y="2714625"/>
            <a:ext cx="255230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zh-CN" altLang="en-US" sz="1400" b="1" dirty="0" smtClean="0">
                <a:solidFill>
                  <a:srgbClr val="596363"/>
                </a:solidFill>
              </a:rPr>
              <a:t>政治经济行为体系</a:t>
            </a:r>
            <a:endParaRPr lang="en-US" altLang="zh-CN" sz="1400" b="1" dirty="0" smtClean="0">
              <a:solidFill>
                <a:srgbClr val="596363"/>
              </a:solidFill>
            </a:endParaRPr>
          </a:p>
          <a:p>
            <a:pPr eaLnBrk="1" hangingPunct="1"/>
            <a:r>
              <a:rPr lang="zh-CN" altLang="en-US" sz="1400" b="1" dirty="0" smtClean="0">
                <a:solidFill>
                  <a:srgbClr val="596363"/>
                </a:solidFill>
              </a:rPr>
              <a:t>预防原则，风险调节，毒理学</a:t>
            </a:r>
            <a:endParaRPr lang="en-US" altLang="zh-CN" sz="1400" b="1" dirty="0" smtClean="0">
              <a:solidFill>
                <a:srgbClr val="596363"/>
              </a:solidFill>
            </a:endParaRPr>
          </a:p>
          <a:p>
            <a:pPr eaLnBrk="1" hangingPunct="1"/>
            <a:r>
              <a:rPr lang="fr-FR" altLang="fr-FR" sz="1400" b="1" dirty="0" smtClean="0">
                <a:solidFill>
                  <a:srgbClr val="596363"/>
                </a:solidFill>
              </a:rPr>
              <a:t>2.0</a:t>
            </a:r>
            <a:r>
              <a:rPr lang="zh-CN" altLang="en-US" sz="1400" b="1" dirty="0" smtClean="0">
                <a:solidFill>
                  <a:srgbClr val="596363"/>
                </a:solidFill>
              </a:rPr>
              <a:t>版互联网</a:t>
            </a:r>
            <a:r>
              <a:rPr lang="fr-FR" altLang="fr-FR" sz="1400" b="1" dirty="0" smtClean="0">
                <a:solidFill>
                  <a:srgbClr val="596363"/>
                </a:solidFill>
              </a:rPr>
              <a:t>, </a:t>
            </a:r>
            <a:r>
              <a:rPr lang="zh-CN" altLang="en-US" sz="1400" b="1" dirty="0" smtClean="0">
                <a:solidFill>
                  <a:srgbClr val="596363"/>
                </a:solidFill>
              </a:rPr>
              <a:t>消费者压力集团</a:t>
            </a:r>
            <a:endParaRPr lang="fr-FR" altLang="fr-FR" sz="1600" b="1" dirty="0">
              <a:solidFill>
                <a:srgbClr val="596363"/>
              </a:solidFill>
            </a:endParaRPr>
          </a:p>
        </p:txBody>
      </p:sp>
      <p:sp>
        <p:nvSpPr>
          <p:cNvPr id="101390" name="Text Box 12"/>
          <p:cNvSpPr txBox="1">
            <a:spLocks noChangeArrowheads="1"/>
          </p:cNvSpPr>
          <p:nvPr/>
        </p:nvSpPr>
        <p:spPr bwMode="auto">
          <a:xfrm>
            <a:off x="4067175" y="4005263"/>
            <a:ext cx="2877711"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lnSpc>
                <a:spcPct val="80000"/>
              </a:lnSpc>
              <a:spcBef>
                <a:spcPct val="20000"/>
              </a:spcBef>
              <a:buClr>
                <a:srgbClr val="F2950C"/>
              </a:buClr>
              <a:buFont typeface="Wingdings" pitchFamily="2" charset="2"/>
              <a:buNone/>
            </a:pPr>
            <a:r>
              <a:rPr lang="zh-CN" altLang="en-US" sz="1400" dirty="0" smtClean="0">
                <a:solidFill>
                  <a:srgbClr val="596363"/>
                </a:solidFill>
              </a:rPr>
              <a:t>身体护理的家庭管理体系</a:t>
            </a:r>
            <a:endParaRPr lang="en-US" altLang="zh-CN" sz="1400" dirty="0" smtClean="0">
              <a:solidFill>
                <a:srgbClr val="596363"/>
              </a:solidFill>
            </a:endParaRPr>
          </a:p>
          <a:p>
            <a:pPr eaLnBrk="1" hangingPunct="1">
              <a:lnSpc>
                <a:spcPct val="80000"/>
              </a:lnSpc>
              <a:spcBef>
                <a:spcPct val="20000"/>
              </a:spcBef>
              <a:buClr>
                <a:srgbClr val="F2950C"/>
              </a:buClr>
              <a:buFont typeface="Wingdings" pitchFamily="2" charset="2"/>
              <a:buNone/>
            </a:pPr>
            <a:r>
              <a:rPr lang="zh-CN" altLang="en-US" sz="1400" dirty="0" smtClean="0">
                <a:solidFill>
                  <a:srgbClr val="596363"/>
                </a:solidFill>
              </a:rPr>
              <a:t>浴室的地位，获得途径，生活阶段</a:t>
            </a:r>
            <a:endParaRPr lang="fr-FR" altLang="fr-FR" sz="1400" dirty="0"/>
          </a:p>
        </p:txBody>
      </p:sp>
      <p:sp>
        <p:nvSpPr>
          <p:cNvPr id="101391" name="Text Box 13"/>
          <p:cNvSpPr txBox="1">
            <a:spLocks noChangeArrowheads="1"/>
          </p:cNvSpPr>
          <p:nvPr/>
        </p:nvSpPr>
        <p:spPr bwMode="auto">
          <a:xfrm>
            <a:off x="3924300" y="5075238"/>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zh-CN" altLang="en-US" sz="1400" dirty="0" smtClean="0">
                <a:solidFill>
                  <a:srgbClr val="596363"/>
                </a:solidFill>
              </a:rPr>
              <a:t>个人消费</a:t>
            </a:r>
            <a:endParaRPr lang="fr-FR" altLang="fr-FR" sz="1400" dirty="0">
              <a:solidFill>
                <a:srgbClr val="596363"/>
              </a:solidFill>
            </a:endParaRPr>
          </a:p>
        </p:txBody>
      </p:sp>
      <p:sp>
        <p:nvSpPr>
          <p:cNvPr id="101392" name="Text Box 15"/>
          <p:cNvSpPr txBox="1">
            <a:spLocks noChangeArrowheads="1"/>
          </p:cNvSpPr>
          <p:nvPr/>
        </p:nvSpPr>
        <p:spPr bwMode="auto">
          <a:xfrm>
            <a:off x="3851275" y="5732463"/>
            <a:ext cx="254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zh-CN" altLang="en-US" sz="1600" dirty="0" smtClean="0">
                <a:solidFill>
                  <a:srgbClr val="596363"/>
                </a:solidFill>
              </a:rPr>
              <a:t>细胞，生物或化学的阶层</a:t>
            </a:r>
            <a:r>
              <a:rPr lang="fr-FR" altLang="fr-FR" sz="1600" dirty="0">
                <a:solidFill>
                  <a:srgbClr val="596363"/>
                </a:solidFill>
              </a:rPr>
              <a:t> </a:t>
            </a:r>
          </a:p>
        </p:txBody>
      </p:sp>
      <p:sp>
        <p:nvSpPr>
          <p:cNvPr id="15" name="Ellipse 14"/>
          <p:cNvSpPr/>
          <p:nvPr/>
        </p:nvSpPr>
        <p:spPr>
          <a:xfrm>
            <a:off x="1619250" y="981075"/>
            <a:ext cx="3024188" cy="503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chemeClr val="tx1"/>
              </a:solidFill>
            </a:endParaRPr>
          </a:p>
          <a:p>
            <a:pPr algn="ctr">
              <a:defRPr/>
            </a:pPr>
            <a:r>
              <a:rPr lang="zh-CN" altLang="en-US" dirty="0" smtClean="0"/>
              <a:t>地缘政治</a:t>
            </a:r>
            <a:endParaRPr lang="fr-FR" dirty="0"/>
          </a:p>
        </p:txBody>
      </p:sp>
      <p:sp>
        <p:nvSpPr>
          <p:cNvPr id="101394" name="ZoneTexte 15"/>
          <p:cNvSpPr txBox="1">
            <a:spLocks noChangeArrowheads="1"/>
          </p:cNvSpPr>
          <p:nvPr/>
        </p:nvSpPr>
        <p:spPr bwMode="auto">
          <a:xfrm>
            <a:off x="4537075" y="1830388"/>
            <a:ext cx="4175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zh-CN" altLang="en-US" sz="1400" dirty="0" smtClean="0">
                <a:solidFill>
                  <a:srgbClr val="596363"/>
                </a:solidFill>
              </a:rPr>
              <a:t>四大划分：层次或阶级，生物学性别或社会文化性别，年龄或年代，文化</a:t>
            </a:r>
            <a:endParaRPr lang="fr-FR" altLang="fr-FR" sz="1400" dirty="0">
              <a:solidFill>
                <a:srgbClr val="596363"/>
              </a:solidFill>
            </a:endParaRPr>
          </a:p>
        </p:txBody>
      </p:sp>
    </p:spTree>
    <p:extLst>
      <p:ext uri="{BB962C8B-B14F-4D97-AF65-F5344CB8AC3E}">
        <p14:creationId xmlns:p14="http://schemas.microsoft.com/office/powerpoint/2010/main" val="1003252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cartograf.fr/carte_chine_f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484784"/>
            <a:ext cx="5466217" cy="5192907"/>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3" name="Titre 2"/>
          <p:cNvSpPr>
            <a:spLocks noGrp="1"/>
          </p:cNvSpPr>
          <p:nvPr>
            <p:ph type="title"/>
          </p:nvPr>
        </p:nvSpPr>
        <p:spPr/>
        <p:txBody>
          <a:bodyPr>
            <a:normAutofit/>
          </a:bodyPr>
          <a:lstStyle/>
          <a:p>
            <a:r>
              <a:rPr lang="zh-CN" altLang="en-US" b="1" dirty="0" smtClean="0"/>
              <a:t>从</a:t>
            </a:r>
            <a:r>
              <a:rPr lang="en-US" altLang="zh-CN" b="1" dirty="0" smtClean="0"/>
              <a:t>1997</a:t>
            </a:r>
            <a:r>
              <a:rPr lang="zh-CN" altLang="en-US" b="1" dirty="0"/>
              <a:t>年以来</a:t>
            </a:r>
            <a:r>
              <a:rPr lang="zh-CN" altLang="en-US" b="1" dirty="0" smtClean="0"/>
              <a:t>调查的主要城市</a:t>
            </a:r>
            <a:endParaRPr lang="fr-FR" b="1" dirty="0"/>
          </a:p>
        </p:txBody>
      </p:sp>
      <p:cxnSp>
        <p:nvCxnSpPr>
          <p:cNvPr id="8" name="Connecteur droit 7"/>
          <p:cNvCxnSpPr/>
          <p:nvPr/>
        </p:nvCxnSpPr>
        <p:spPr>
          <a:xfrm>
            <a:off x="6156176" y="2636912"/>
            <a:ext cx="4320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5493405" y="3356992"/>
            <a:ext cx="5040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6481590" y="4437112"/>
            <a:ext cx="4967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6300192" y="4581128"/>
            <a:ext cx="5760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5292080" y="5373216"/>
            <a:ext cx="6480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Connecteur droit 3"/>
          <p:cNvCxnSpPr/>
          <p:nvPr/>
        </p:nvCxnSpPr>
        <p:spPr>
          <a:xfrm>
            <a:off x="4310572" y="4581128"/>
            <a:ext cx="43204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5997461" y="5589240"/>
            <a:ext cx="590763"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01904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6280</TotalTime>
  <Words>5864</Words>
  <Application>Microsoft Office PowerPoint</Application>
  <PresentationFormat>Affichage à l'écran (4:3)</PresentationFormat>
  <Paragraphs>289</Paragraphs>
  <Slides>48</Slides>
  <Notes>12</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48</vt:i4>
      </vt:variant>
    </vt:vector>
  </HeadingPairs>
  <TitlesOfParts>
    <vt:vector size="60" baseType="lpstr">
      <vt:lpstr>宋体</vt:lpstr>
      <vt:lpstr>宋体</vt:lpstr>
      <vt:lpstr>幼圆</vt:lpstr>
      <vt:lpstr>Arial</vt:lpstr>
      <vt:lpstr>Calibri</vt:lpstr>
      <vt:lpstr>Franklin Gothic Book</vt:lpstr>
      <vt:lpstr>Perpetua</vt:lpstr>
      <vt:lpstr>Tahoma</vt:lpstr>
      <vt:lpstr>Times New Roman</vt:lpstr>
      <vt:lpstr>Wingdings</vt:lpstr>
      <vt:lpstr>Wingdings 2</vt:lpstr>
      <vt:lpstr>Capitaux</vt:lpstr>
      <vt:lpstr>美在中国的人类学研究 通过1997年到2014年间对记忆、身体护理和化妆的研究了解中国身体之美的动因</vt:lpstr>
      <vt:lpstr>1997 到2014与以下人员合作 </vt:lpstr>
      <vt:lpstr>脱离源文化</vt:lpstr>
      <vt:lpstr>欧洲焦距: 墨卡托绘制的1569年的地图</vt:lpstr>
      <vt:lpstr>美国焦距: 欧洲不再是中心，巴西和金砖国家的兴起</vt:lpstr>
      <vt:lpstr>中国焦距 中国，位于世界中心的国家</vt:lpstr>
      <vt:lpstr>今天:美已经全球化，哪里是中心? </vt:lpstr>
      <vt:lpstr>   Les principales échelles d’observation des soins du corps et la beauté   </vt:lpstr>
      <vt:lpstr>从1997年以来调查的主要城市</vt:lpstr>
      <vt:lpstr>关于美的表现和行为的历史回顾: 1966年到1976年的文化大革命期间几乎全部消失</vt:lpstr>
      <vt:lpstr>在中国，美的整体表现：寻求身体和其自然及社会生态体系之间的和谐</vt:lpstr>
      <vt:lpstr>1949前 : 一张证明有身体护理、化妆（照片左边的梳妆盒）和梳头行为存在的照片 (来自网络)</vt:lpstr>
      <vt:lpstr>在1966到1976年的文革期间，化妆似乎消失了，取而代之的是一些灰暗的颜色，除了在一些政治宣传画中，人民的美体现在“红扑扑”的脸蛋上，而“苍白”的脸色则是和资产阶级相连的：美具有政治意义</vt:lpstr>
      <vt:lpstr>文革的“灰色”时期：蓝、白、黑、灰。60年代的那批中国人深受物质贫乏的影响，现在他们的年龄在50到60岁之间，他们比较反对他们的孙子辈化妆</vt:lpstr>
      <vt:lpstr>灰色时期，一个饱受物质和社会限制的年代：生存先于美</vt:lpstr>
      <vt:lpstr>文革期间允许和禁止的发型：美丽的头发是短发，黑发，不染色的，男生女生皆是如此</vt:lpstr>
      <vt:lpstr>60年代的美是绿色，这是社会和政治的区别标志</vt:lpstr>
      <vt:lpstr>80年代 : 明确的色彩回归</vt:lpstr>
      <vt:lpstr>今天，中西合并的美出现或者说西方的化妆是怎样被中国传统文化所重新解读的</vt:lpstr>
      <vt:lpstr>当化妆被认为是化学的，甚至是有毒的，中西合并可能会威胁到身体的内在美</vt:lpstr>
      <vt:lpstr>美和身体的意义围绕三个大的层面形成，矛盾，运动和情境：美不是一个状态，而是一种运动，一种流动</vt:lpstr>
      <vt:lpstr>美是流动的，是自然能量向人类美转化的结果：山、矿物质、水、身体的营养、美</vt:lpstr>
      <vt:lpstr>身体护理品中的矿物质和房子的装饰 大型购物商城的加拿大产品，中上阶层</vt:lpstr>
      <vt:lpstr>身体的活力和“气”：美的更新运动永不停歇</vt:lpstr>
      <vt:lpstr>美的社会和物质层面</vt:lpstr>
      <vt:lpstr>美是潮流，与生活阶段和时代相关</vt:lpstr>
      <vt:lpstr>后续……</vt:lpstr>
      <vt:lpstr>后续……</vt:lpstr>
      <vt:lpstr>打扮的物质转化：贸易流通体系的设立和房子的布置反映美的社会分化</vt:lpstr>
      <vt:lpstr>2000年，大品牌来到中国并大量传播：路易威登（广州明珠广场），奢华香奈儿（杭州），以及面向中产阶级的大型购物商城和家乐福（广州）</vt:lpstr>
      <vt:lpstr>不同的居所反映的城市社会差异化</vt:lpstr>
      <vt:lpstr>房间设施</vt:lpstr>
      <vt:lpstr>1997年到2005年中上阶层的浴室布置</vt:lpstr>
      <vt:lpstr>2011, 广州，一个中产阶级家庭，并不奢侈的家居和用品</vt:lpstr>
      <vt:lpstr>浴缸是中上阶级和高端酒店奢侈的标志</vt:lpstr>
      <vt:lpstr>广告中的美容教程，以45岁的女明星巩俐为例 (2012年5月28日)</vt:lpstr>
      <vt:lpstr>2013 女影星章子怡登上了当年8月那期的时尚新娘杂志的封面</vt:lpstr>
      <vt:lpstr>杂志的美容教程：通过展示动作解释矿物美妆的步骤</vt:lpstr>
      <vt:lpstr>卧房和浴室中关于美的宣传物：杂志</vt:lpstr>
      <vt:lpstr>眼妆产品，眼睛是心灵和脸的窗户（中上阶层）： 毛笔，毛刷, 睫毛膏, 眼影</vt:lpstr>
      <vt:lpstr>护肤品，卸妆用品，增白产品，香水，乳液，面霜</vt:lpstr>
      <vt:lpstr>指甲油，足部护理产品，牙膏，室内健身单车，金鱼和财富</vt:lpstr>
      <vt:lpstr>对于中上阶级而言，美的展示涉及到从头到脚的几乎身体的所有部分</vt:lpstr>
      <vt:lpstr>“裸妆” 的粉彩调，重新拾起中国传统的面部按摩，美的中西结合的一个例子</vt:lpstr>
      <vt:lpstr>对于中上阶层来说，头发、手、指甲和脚重新变成了展现美的战略点</vt:lpstr>
      <vt:lpstr>和文革时期相反，现代人的人体变得充满性诱惑</vt:lpstr>
      <vt:lpstr>今天，对人类裸体的“非现实”的传统表达经常被使用在广告中来传授和解释身体护理</vt:lpstr>
      <vt:lpstr>开放式的结论…</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Anthropological Approach of Beauty in China  La dynamique de la beauté du corps en Chine à travers l'étude de la mémoire, des soins du corps et du maquillage entre 1997 et 2014</dc:title>
  <dc:creator>Dominique</dc:creator>
  <cp:lastModifiedBy>Dominique Desjeux</cp:lastModifiedBy>
  <cp:revision>463</cp:revision>
  <dcterms:created xsi:type="dcterms:W3CDTF">2014-02-22T18:26:42Z</dcterms:created>
  <dcterms:modified xsi:type="dcterms:W3CDTF">2018-06-26T17:35:38Z</dcterms:modified>
</cp:coreProperties>
</file>